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57" r:id="rId4"/>
    <p:sldId id="261" r:id="rId5"/>
    <p:sldId id="260" r:id="rId6"/>
    <p:sldId id="258"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9BD7CE-BC37-4FF7-A80C-93177D7F82D0}" type="datetimeFigureOut">
              <a:rPr lang="en-US" smtClean="0"/>
              <a:t>11/25/2013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350D8-D0E7-4B63-984F-06963E86C06B}" type="slidenum">
              <a:rPr lang="en-US" smtClean="0"/>
              <a:t>‹#›</a:t>
            </a:fld>
            <a:endParaRPr lang="en-US"/>
          </a:p>
        </p:txBody>
      </p:sp>
    </p:spTree>
    <p:extLst>
      <p:ext uri="{BB962C8B-B14F-4D97-AF65-F5344CB8AC3E}">
        <p14:creationId xmlns:p14="http://schemas.microsoft.com/office/powerpoint/2010/main" val="128424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9350D8-D0E7-4B63-984F-06963E86C06B}"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B8B991-C7AD-47A9-801F-7A36513ACAA6}"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8B991-C7AD-47A9-801F-7A36513ACAA6}"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8B991-C7AD-47A9-801F-7A36513ACAA6}"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B8B991-C7AD-47A9-801F-7A36513ACAA6}"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B8B991-C7AD-47A9-801F-7A36513ACAA6}" type="datetimeFigureOut">
              <a:rPr lang="en-US" smtClean="0"/>
              <a:t>11/25/2013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B8B991-C7AD-47A9-801F-7A36513ACAA6}"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B8B991-C7AD-47A9-801F-7A36513ACAA6}" type="datetimeFigureOut">
              <a:rPr lang="en-US" smtClean="0"/>
              <a:t>11/25/2013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B8B991-C7AD-47A9-801F-7A36513ACAA6}" type="datetimeFigureOut">
              <a:rPr lang="en-US" smtClean="0"/>
              <a:t>11/25/2013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8B991-C7AD-47A9-801F-7A36513ACAA6}" type="datetimeFigureOut">
              <a:rPr lang="en-US" smtClean="0"/>
              <a:t>11/25/2013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8B991-C7AD-47A9-801F-7A36513ACAA6}"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B8B991-C7AD-47A9-801F-7A36513ACAA6}" type="datetimeFigureOut">
              <a:rPr lang="en-US" smtClean="0"/>
              <a:t>11/25/2013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8AC80-BEEC-45B5-85D6-1C50B8644A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8B991-C7AD-47A9-801F-7A36513ACAA6}" type="datetimeFigureOut">
              <a:rPr lang="en-US" smtClean="0"/>
              <a:t>11/25/2013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8AC80-BEEC-45B5-85D6-1C50B8644A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rivL5KYeBv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hyperlink" Target="http://www.nytimes.com/2008/11/29/business/29walmart.html?pagewanted=al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huffingtonpost.com/2013/11/21/save-thanksgiving-petitions_n_4317349.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5638799"/>
          </a:xfrm>
        </p:spPr>
        <p:txBody>
          <a:bodyPr>
            <a:normAutofit fontScale="90000"/>
          </a:bodyPr>
          <a:lstStyle/>
          <a:p>
            <a:r>
              <a:rPr lang="en-US" dirty="0" smtClean="0"/>
              <a:t>“The only reason a great many American families don’t own an elephant is that they have never been offered an elephant for a dollar down and easy weekly </a:t>
            </a:r>
            <a:br>
              <a:rPr lang="en-US" dirty="0" smtClean="0"/>
            </a:br>
            <a:r>
              <a:rPr lang="en-US" dirty="0" smtClean="0"/>
              <a:t>payments.”</a:t>
            </a:r>
            <a:br>
              <a:rPr lang="en-US" dirty="0" smtClean="0"/>
            </a:br>
            <a:r>
              <a:rPr lang="en-US" dirty="0" smtClean="0"/>
              <a:t/>
            </a:r>
            <a:br>
              <a:rPr lang="en-US" dirty="0" smtClean="0"/>
            </a:br>
            <a:r>
              <a:rPr lang="en-US" dirty="0" smtClean="0"/>
              <a:t>MAD Magazine</a:t>
            </a:r>
            <a:br>
              <a:rPr lang="en-US" dirty="0" smtClean="0"/>
            </a:br>
            <a:endParaRPr lang="en-US" dirty="0"/>
          </a:p>
        </p:txBody>
      </p:sp>
      <p:pic>
        <p:nvPicPr>
          <p:cNvPr id="4098" name="Picture 2" descr="http://www.hiveworkshop.com/forums/attachments/requests-341/24049d1204303557-elephant-elephant.gif"/>
          <p:cNvPicPr>
            <a:picLocks noChangeAspect="1" noChangeArrowheads="1"/>
          </p:cNvPicPr>
          <p:nvPr/>
        </p:nvPicPr>
        <p:blipFill>
          <a:blip r:embed="rId2" cstate="print"/>
          <a:srcRect/>
          <a:stretch>
            <a:fillRect/>
          </a:stretch>
        </p:blipFill>
        <p:spPr bwMode="auto">
          <a:xfrm>
            <a:off x="6477000" y="3810000"/>
            <a:ext cx="2339339" cy="28194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1.ibtimes.com/sites/www.ibtimes.com/files/styles/v2_article_large/public/2013/11/12/black-friday-2013-sale-ads-roundup-koh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086" y="4618"/>
            <a:ext cx="3298914" cy="36673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1.ibtimes.com/sites/www.ibtimes.com/files/styles/v2_article_large/public/2013/11/12/black-friday-2013-sale-ads-roundup-jcpenne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
            <a:ext cx="4115525" cy="411018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www.thanksgivingblackfridayads.com/wp-content/uploads/PacSun-black-friday-sale.jpg"/>
          <p:cNvPicPr>
            <a:picLocks noChangeAspect="1" noChangeArrowheads="1"/>
          </p:cNvPicPr>
          <p:nvPr/>
        </p:nvPicPr>
        <p:blipFill>
          <a:blip r:embed="rId4" cstate="print"/>
          <a:srcRect/>
          <a:stretch>
            <a:fillRect/>
          </a:stretch>
        </p:blipFill>
        <p:spPr bwMode="auto">
          <a:xfrm>
            <a:off x="2819400" y="1476366"/>
            <a:ext cx="3295650" cy="4714308"/>
          </a:xfrm>
          <a:prstGeom prst="rect">
            <a:avLst/>
          </a:prstGeom>
          <a:noFill/>
        </p:spPr>
      </p:pic>
      <p:pic>
        <p:nvPicPr>
          <p:cNvPr id="1026" name="Picture 2" descr="http://cdn2-b.examiner.com/sites/default/files/styles/image_content_width/hash/98/e7/98e79ab47294f44f740762ebc0e7ee5f.jpg?itok=GKMOu6Q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050" y="3671982"/>
            <a:ext cx="302895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1.ibtimes.com/sites/www.ibtimes.com/files/styles/v2_article_large/public/2013/11/12/black-friday-2013-sale-ads-roundup-walmar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305" y="3651200"/>
            <a:ext cx="35052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1.ibtimes.com/sites/www.ibtimes.com/files/styles/v2_article_large/public/2013/11/12/black-friday-2013-sale-ads-roundup-targe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45" y="3565236"/>
            <a:ext cx="265824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4"/>
                                        </p:tgtEl>
                                        <p:attrNameLst>
                                          <p:attrName>style.visibility</p:attrName>
                                        </p:attrNameLst>
                                      </p:cBhvr>
                                      <p:to>
                                        <p:strVal val="visible"/>
                                      </p:to>
                                    </p:set>
                                    <p:animEffect transition="in" filter="fade">
                                      <p:cBhvr>
                                        <p:cTn id="17" dur="500"/>
                                        <p:tgtEl>
                                          <p:spTgt spid="1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250"/>
                                        </p:tgtEl>
                                        <p:attrNameLst>
                                          <p:attrName>style.visibility</p:attrName>
                                        </p:attrNameLst>
                                      </p:cBhvr>
                                      <p:to>
                                        <p:strVal val="visible"/>
                                      </p:to>
                                    </p:set>
                                    <p:animEffect transition="in" filter="dissolve">
                                      <p:cBhvr>
                                        <p:cTn id="32"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beatitfirst.com/wp-content/uploads/2011/11/black_friday.jpg">
            <a:hlinkClick r:id="rId3"/>
          </p:cNvPr>
          <p:cNvPicPr>
            <a:picLocks noChangeAspect="1" noChangeArrowheads="1"/>
          </p:cNvPicPr>
          <p:nvPr/>
        </p:nvPicPr>
        <p:blipFill>
          <a:blip r:embed="rId4" cstate="print"/>
          <a:srcRect/>
          <a:stretch>
            <a:fillRect/>
          </a:stretch>
        </p:blipFill>
        <p:spPr bwMode="auto">
          <a:xfrm>
            <a:off x="1066800" y="609600"/>
            <a:ext cx="7010400" cy="5257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rmAutofit fontScale="90000"/>
          </a:bodyPr>
          <a:lstStyle/>
          <a:p>
            <a:r>
              <a:rPr lang="en-US" b="1" dirty="0">
                <a:hlinkClick r:id="rId2"/>
              </a:rPr>
              <a:t>Wal-Mart Employee Trampled to Death </a:t>
            </a:r>
            <a:r>
              <a:rPr lang="en-US" b="1" dirty="0"/>
              <a:t/>
            </a:r>
            <a:br>
              <a:rPr lang="en-US" b="1" dirty="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rmAutofit fontScale="90000"/>
          </a:bodyPr>
          <a:lstStyle/>
          <a:p>
            <a:r>
              <a:rPr lang="en-US" b="1" dirty="0">
                <a:hlinkClick r:id="rId2"/>
              </a:rPr>
              <a:t>'Save Thanksgiving' Petitions Garner Nearly 200,000 Signatures</a:t>
            </a:r>
            <a:endParaRPr lang="en-US" b="1" dirty="0"/>
          </a:p>
        </p:txBody>
      </p:sp>
      <p:pic>
        <p:nvPicPr>
          <p:cNvPr id="20482" name="Picture 2" descr="http://1.bp.blogspot.com/_fTT9xlgZ9CU/TGtPAIciOKI/AAAAAAAAqo8/Zkpme8owC-s/s400/Boycott+Target.jpg"/>
          <p:cNvPicPr>
            <a:picLocks noChangeAspect="1" noChangeArrowheads="1"/>
          </p:cNvPicPr>
          <p:nvPr/>
        </p:nvPicPr>
        <p:blipFill>
          <a:blip r:embed="rId3" cstate="print"/>
          <a:srcRect/>
          <a:stretch>
            <a:fillRect/>
          </a:stretch>
        </p:blipFill>
        <p:spPr bwMode="auto">
          <a:xfrm>
            <a:off x="3352800" y="3276600"/>
            <a:ext cx="2238375" cy="2857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163763"/>
          </a:xfrm>
        </p:spPr>
        <p:txBody>
          <a:bodyPr/>
          <a:lstStyle/>
          <a:p>
            <a:r>
              <a:rPr lang="en-US" dirty="0"/>
              <a:t>What are your observations about how and why we shop as a culture? Do you agree that Americans have been “effectively programmed to shop”?</a:t>
            </a:r>
          </a:p>
          <a:p>
            <a:endParaRPr lang="en-US" dirty="0"/>
          </a:p>
        </p:txBody>
      </p:sp>
      <p:sp>
        <p:nvSpPr>
          <p:cNvPr id="7169" name="Rectangle 1"/>
          <p:cNvSpPr>
            <a:spLocks noChangeArrowheads="1"/>
          </p:cNvSpPr>
          <p:nvPr/>
        </p:nvSpPr>
        <p:spPr bwMode="auto">
          <a:xfrm>
            <a:off x="381000" y="990600"/>
            <a:ext cx="7848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Quotation from “A Shopping Guernica Captures the Moment”:</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n-US" sz="20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For decades, Americans have been effectively programmed to shop. China, Japan and other foreign powers have provided the wherewithal to purchase their goods by buying staggering quantities of American debt. Financial institutions have scattered credit card offers as if they were takeout menus and turned our houses into A.T.M.’s. Hollywood and Madison Avenue have excelled at persuading us that the holiday season is a time to spend lavishly or risk being found insufficiently appreciative of our loved ones.”</a:t>
            </a:r>
            <a:endParaRPr kumimoji="0" lang="en-US"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167</Words>
  <Application>Microsoft Office PowerPoint</Application>
  <PresentationFormat>On-screen Show (4:3)</PresentationFormat>
  <Paragraphs>7</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only reason a great many American families don’t own an elephant is that they have never been offered an elephant for a dollar down and easy weekly  payments.”  MAD Magazine </vt:lpstr>
      <vt:lpstr>PowerPoint Presentation</vt:lpstr>
      <vt:lpstr>PowerPoint Presentation</vt:lpstr>
      <vt:lpstr>Wal-Mart Employee Trampled to Death  </vt:lpstr>
      <vt:lpstr>'Save Thanksgiving' Petitions Garner Nearly 200,000 Signatures</vt:lpstr>
      <vt:lpstr>PowerPoint Presentation</vt:lpstr>
    </vt:vector>
  </TitlesOfParts>
  <Company>MSD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only reason a great many American families don’t own an elephant is that they have never been offered an elephant for a dollar down and easy weekly  payments.”  MAD Magazine </dc:title>
  <dc:creator>William Maxfield</dc:creator>
  <cp:lastModifiedBy>Bill Maxfield</cp:lastModifiedBy>
  <cp:revision>7</cp:revision>
  <dcterms:created xsi:type="dcterms:W3CDTF">2011-11-23T13:52:50Z</dcterms:created>
  <dcterms:modified xsi:type="dcterms:W3CDTF">2013-11-25T12:59:54Z</dcterms:modified>
</cp:coreProperties>
</file>