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handoutMasterIdLst>
    <p:handoutMasterId r:id="rId39"/>
  </p:handoutMasterIdLst>
  <p:sldIdLst>
    <p:sldId id="256" r:id="rId2"/>
    <p:sldId id="257" r:id="rId3"/>
    <p:sldId id="259" r:id="rId4"/>
    <p:sldId id="261" r:id="rId5"/>
    <p:sldId id="301" r:id="rId6"/>
    <p:sldId id="260" r:id="rId7"/>
    <p:sldId id="265" r:id="rId8"/>
    <p:sldId id="266" r:id="rId9"/>
    <p:sldId id="296" r:id="rId10"/>
    <p:sldId id="279" r:id="rId11"/>
    <p:sldId id="278" r:id="rId12"/>
    <p:sldId id="297" r:id="rId13"/>
    <p:sldId id="267" r:id="rId14"/>
    <p:sldId id="268" r:id="rId15"/>
    <p:sldId id="269" r:id="rId16"/>
    <p:sldId id="298" r:id="rId17"/>
    <p:sldId id="280" r:id="rId18"/>
    <p:sldId id="281" r:id="rId19"/>
    <p:sldId id="270" r:id="rId20"/>
    <p:sldId id="300" r:id="rId21"/>
    <p:sldId id="272" r:id="rId22"/>
    <p:sldId id="275" r:id="rId23"/>
    <p:sldId id="274" r:id="rId24"/>
    <p:sldId id="273" r:id="rId25"/>
    <p:sldId id="276" r:id="rId26"/>
    <p:sldId id="277" r:id="rId27"/>
    <p:sldId id="271" r:id="rId28"/>
    <p:sldId id="294" r:id="rId29"/>
    <p:sldId id="288" r:id="rId30"/>
    <p:sldId id="291" r:id="rId31"/>
    <p:sldId id="290" r:id="rId32"/>
    <p:sldId id="289" r:id="rId33"/>
    <p:sldId id="292" r:id="rId34"/>
    <p:sldId id="293" r:id="rId35"/>
    <p:sldId id="287" r:id="rId36"/>
    <p:sldId id="295" r:id="rId3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81" autoAdjust="0"/>
    <p:restoredTop sz="85389" autoAdjust="0"/>
  </p:normalViewPr>
  <p:slideViewPr>
    <p:cSldViewPr snapToGrid="0">
      <p:cViewPr varScale="1">
        <p:scale>
          <a:sx n="93" d="100"/>
          <a:sy n="93" d="100"/>
        </p:scale>
        <p:origin x="-42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5388"/>
          </a:xfrm>
          <a:prstGeom prst="rect">
            <a:avLst/>
          </a:prstGeom>
        </p:spPr>
        <p:txBody>
          <a:bodyPr vert="horz" lIns="93424" tIns="46712" rIns="93424" bIns="46712"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5388"/>
          </a:xfrm>
          <a:prstGeom prst="rect">
            <a:avLst/>
          </a:prstGeom>
        </p:spPr>
        <p:txBody>
          <a:bodyPr vert="horz" lIns="93424" tIns="46712" rIns="93424" bIns="46712" rtlCol="0"/>
          <a:lstStyle>
            <a:lvl1pPr algn="r">
              <a:defRPr sz="1200"/>
            </a:lvl1pPr>
          </a:lstStyle>
          <a:p>
            <a:fld id="{476FD206-1DC2-43F4-A22F-9DCE3FFDF2FC}" type="datetimeFigureOut">
              <a:rPr lang="en-US" smtClean="0"/>
              <a:pPr/>
              <a:t>1/25/2012</a:t>
            </a:fld>
            <a:endParaRPr lang="en-US"/>
          </a:p>
        </p:txBody>
      </p:sp>
      <p:sp>
        <p:nvSpPr>
          <p:cNvPr id="4" name="Footer Placeholder 3"/>
          <p:cNvSpPr>
            <a:spLocks noGrp="1"/>
          </p:cNvSpPr>
          <p:nvPr>
            <p:ph type="ftr" sz="quarter" idx="2"/>
          </p:nvPr>
        </p:nvSpPr>
        <p:spPr>
          <a:xfrm>
            <a:off x="0" y="8829391"/>
            <a:ext cx="3037840" cy="465387"/>
          </a:xfrm>
          <a:prstGeom prst="rect">
            <a:avLst/>
          </a:prstGeom>
        </p:spPr>
        <p:txBody>
          <a:bodyPr vert="horz" lIns="93424" tIns="46712" rIns="93424" bIns="46712"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391"/>
            <a:ext cx="3037840" cy="465387"/>
          </a:xfrm>
          <a:prstGeom prst="rect">
            <a:avLst/>
          </a:prstGeom>
        </p:spPr>
        <p:txBody>
          <a:bodyPr vert="horz" lIns="93424" tIns="46712" rIns="93424" bIns="46712" rtlCol="0" anchor="b"/>
          <a:lstStyle>
            <a:lvl1pPr algn="r">
              <a:defRPr sz="1200"/>
            </a:lvl1pPr>
          </a:lstStyle>
          <a:p>
            <a:fld id="{D380AAAA-ED85-44C2-BD00-00639C53C383}"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424" tIns="46712" rIns="93424" bIns="46712" rtlCol="0"/>
          <a:lstStyle>
            <a:lvl1pPr algn="l">
              <a:defRPr sz="1200"/>
            </a:lvl1pPr>
          </a:lstStyle>
          <a:p>
            <a:endParaRPr lang="en-US"/>
          </a:p>
        </p:txBody>
      </p:sp>
      <p:sp>
        <p:nvSpPr>
          <p:cNvPr id="3" name="Date Placeholder 2"/>
          <p:cNvSpPr>
            <a:spLocks noGrp="1"/>
          </p:cNvSpPr>
          <p:nvPr>
            <p:ph type="dt" idx="1"/>
          </p:nvPr>
        </p:nvSpPr>
        <p:spPr>
          <a:xfrm>
            <a:off x="3970938" y="1"/>
            <a:ext cx="3037840" cy="464820"/>
          </a:xfrm>
          <a:prstGeom prst="rect">
            <a:avLst/>
          </a:prstGeom>
        </p:spPr>
        <p:txBody>
          <a:bodyPr vert="horz" lIns="93424" tIns="46712" rIns="93424" bIns="46712" rtlCol="0"/>
          <a:lstStyle>
            <a:lvl1pPr algn="r">
              <a:defRPr sz="1200"/>
            </a:lvl1pPr>
          </a:lstStyle>
          <a:p>
            <a:fld id="{B485B590-0063-4817-B4B1-07CCF333A4D4}" type="datetimeFigureOut">
              <a:rPr lang="en-US" smtClean="0"/>
              <a:pPr/>
              <a:t>1/25/2012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424" tIns="46712" rIns="93424" bIns="46712"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424" tIns="46712" rIns="93424" bIns="4671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424" tIns="46712" rIns="93424" bIns="4671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424" tIns="46712" rIns="93424" bIns="46712" rtlCol="0" anchor="b"/>
          <a:lstStyle>
            <a:lvl1pPr algn="r">
              <a:defRPr sz="1200"/>
            </a:lvl1pPr>
          </a:lstStyle>
          <a:p>
            <a:fld id="{03A4D05C-CFF7-4E58-B3C9-EAF496C6FF0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A4D05C-CFF7-4E58-B3C9-EAF496C6FF0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Pointy shapes are dangerous,</a:t>
            </a:r>
            <a:r>
              <a:rPr lang="en-US" baseline="0" dirty="0" smtClean="0"/>
              <a:t> inspire fear, anxiety.  If the character has to climb these mountains, you’ll probably be afraid for him/her</a:t>
            </a:r>
            <a:endParaRPr lang="en-US" dirty="0"/>
          </a:p>
        </p:txBody>
      </p:sp>
      <p:sp>
        <p:nvSpPr>
          <p:cNvPr id="4" name="Slide Number Placeholder 3"/>
          <p:cNvSpPr>
            <a:spLocks noGrp="1"/>
          </p:cNvSpPr>
          <p:nvPr>
            <p:ph type="sldNum" sz="quarter" idx="10"/>
          </p:nvPr>
        </p:nvSpPr>
        <p:spPr/>
        <p:txBody>
          <a:bodyPr/>
          <a:lstStyle/>
          <a:p>
            <a:fld id="{03A4D05C-CFF7-4E58-B3C9-EAF496C6FF00}"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 curved shapes are much safer, pleasant.  These hills might evoke a nice,</a:t>
            </a:r>
            <a:r>
              <a:rPr lang="en-US" baseline="0" dirty="0" smtClean="0"/>
              <a:t> relaxing picnic or make you want to fly a kite or something.</a:t>
            </a:r>
            <a:endParaRPr lang="en-US" dirty="0"/>
          </a:p>
        </p:txBody>
      </p:sp>
      <p:sp>
        <p:nvSpPr>
          <p:cNvPr id="4" name="Slide Number Placeholder 3"/>
          <p:cNvSpPr>
            <a:spLocks noGrp="1"/>
          </p:cNvSpPr>
          <p:nvPr>
            <p:ph type="sldNum" sz="quarter" idx="10"/>
          </p:nvPr>
        </p:nvSpPr>
        <p:spPr/>
        <p:txBody>
          <a:bodyPr/>
          <a:lstStyle/>
          <a:p>
            <a:fld id="{03A4D05C-CFF7-4E58-B3C9-EAF496C6FF0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Relationships between objects:</a:t>
            </a:r>
            <a:r>
              <a:rPr lang="en-US" baseline="0" dirty="0" smtClean="0"/>
              <a:t>  which is the closest? </a:t>
            </a:r>
            <a:endParaRPr lang="en-US" dirty="0"/>
          </a:p>
        </p:txBody>
      </p:sp>
      <p:sp>
        <p:nvSpPr>
          <p:cNvPr id="4" name="Slide Number Placeholder 3"/>
          <p:cNvSpPr>
            <a:spLocks noGrp="1"/>
          </p:cNvSpPr>
          <p:nvPr>
            <p:ph type="sldNum" sz="quarter" idx="10"/>
          </p:nvPr>
        </p:nvSpPr>
        <p:spPr/>
        <p:txBody>
          <a:bodyPr/>
          <a:lstStyle/>
          <a:p>
            <a:fld id="{03A4D05C-CFF7-4E58-B3C9-EAF496C6FF00}"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Little red is behind one tree and in front of another.  If we make the triangle smaller and</a:t>
            </a:r>
            <a:r>
              <a:rPr lang="en-US" baseline="0" dirty="0" smtClean="0"/>
              <a:t> move it up….</a:t>
            </a:r>
            <a:endParaRPr lang="en-US" dirty="0"/>
          </a:p>
        </p:txBody>
      </p:sp>
      <p:sp>
        <p:nvSpPr>
          <p:cNvPr id="4" name="Slide Number Placeholder 3"/>
          <p:cNvSpPr>
            <a:spLocks noGrp="1"/>
          </p:cNvSpPr>
          <p:nvPr>
            <p:ph type="sldNum" sz="quarter" idx="10"/>
          </p:nvPr>
        </p:nvSpPr>
        <p:spPr/>
        <p:txBody>
          <a:bodyPr/>
          <a:lstStyle/>
          <a:p>
            <a:fld id="{03A4D05C-CFF7-4E58-B3C9-EAF496C6FF00}"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appears that Little</a:t>
            </a:r>
            <a:r>
              <a:rPr lang="en-US" baseline="0" dirty="0" smtClean="0"/>
              <a:t> red is now much further back</a:t>
            </a:r>
            <a:endParaRPr lang="en-US" dirty="0"/>
          </a:p>
        </p:txBody>
      </p:sp>
      <p:sp>
        <p:nvSpPr>
          <p:cNvPr id="4" name="Slide Number Placeholder 3"/>
          <p:cNvSpPr>
            <a:spLocks noGrp="1"/>
          </p:cNvSpPr>
          <p:nvPr>
            <p:ph type="sldNum" sz="quarter" idx="10"/>
          </p:nvPr>
        </p:nvSpPr>
        <p:spPr/>
        <p:txBody>
          <a:bodyPr/>
          <a:lstStyle/>
          <a:p>
            <a:fld id="{03A4D05C-CFF7-4E58-B3C9-EAF496C6FF00}"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does </a:t>
            </a:r>
            <a:r>
              <a:rPr lang="en-US" i="1" dirty="0" smtClean="0"/>
              <a:t>that</a:t>
            </a:r>
            <a:r>
              <a:rPr lang="en-US" dirty="0" smtClean="0"/>
              <a:t> mean?  Use a person’s shirt as an example.  White</a:t>
            </a:r>
            <a:r>
              <a:rPr lang="en-US" baseline="0" dirty="0" smtClean="0"/>
              <a:t> light has all colors.  When it hits (red) shirt, all colors except red are reflected back, red is absorbed by that shirt.  Black is no colors, meaning that all colors are absorbed by black.  </a:t>
            </a:r>
            <a:endParaRPr lang="en-US" dirty="0"/>
          </a:p>
        </p:txBody>
      </p:sp>
      <p:sp>
        <p:nvSpPr>
          <p:cNvPr id="4" name="Slide Number Placeholder 3"/>
          <p:cNvSpPr>
            <a:spLocks noGrp="1"/>
          </p:cNvSpPr>
          <p:nvPr>
            <p:ph type="sldNum" sz="quarter" idx="10"/>
          </p:nvPr>
        </p:nvSpPr>
        <p:spPr/>
        <p:txBody>
          <a:bodyPr/>
          <a:lstStyle/>
          <a:p>
            <a:fld id="{03A4D05C-CFF7-4E58-B3C9-EAF496C6FF00}"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Take a look at the wolf’s eye.  The</a:t>
            </a:r>
            <a:r>
              <a:rPr lang="en-US" baseline="0" dirty="0" smtClean="0"/>
              <a:t> pale violet color might be a good choice, it could add a touch of realism to the picture, but how does it interact with the other elements of the picture?  If we make one small change…</a:t>
            </a:r>
            <a:endParaRPr lang="en-US" dirty="0"/>
          </a:p>
        </p:txBody>
      </p:sp>
      <p:sp>
        <p:nvSpPr>
          <p:cNvPr id="4" name="Slide Number Placeholder 3"/>
          <p:cNvSpPr>
            <a:spLocks noGrp="1"/>
          </p:cNvSpPr>
          <p:nvPr>
            <p:ph type="sldNum" sz="quarter" idx="10"/>
          </p:nvPr>
        </p:nvSpPr>
        <p:spPr/>
        <p:txBody>
          <a:bodyPr/>
          <a:lstStyle/>
          <a:p>
            <a:fld id="{03A4D05C-CFF7-4E58-B3C9-EAF496C6FF00}"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we change the feeling of the picture altogether.  Just by making</a:t>
            </a:r>
            <a:r>
              <a:rPr lang="en-US" baseline="0" dirty="0" smtClean="0"/>
              <a:t> the eye red, it instantly draws the reader’s attention.  It is a strong color, an angry, sometimes evil color and it also serves to add symmetry to the picture.  The eye and the triangle are now visually linked.  What is it about color that creates this effect?</a:t>
            </a:r>
            <a:endParaRPr lang="en-US" dirty="0"/>
          </a:p>
        </p:txBody>
      </p:sp>
      <p:sp>
        <p:nvSpPr>
          <p:cNvPr id="4" name="Slide Number Placeholder 3"/>
          <p:cNvSpPr>
            <a:spLocks noGrp="1"/>
          </p:cNvSpPr>
          <p:nvPr>
            <p:ph type="sldNum" sz="quarter" idx="10"/>
          </p:nvPr>
        </p:nvSpPr>
        <p:spPr/>
        <p:txBody>
          <a:bodyPr/>
          <a:lstStyle/>
          <a:p>
            <a:fld id="{03A4D05C-CFF7-4E58-B3C9-EAF496C6FF00}"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Colors</a:t>
            </a:r>
            <a:r>
              <a:rPr lang="en-US" baseline="0" dirty="0" smtClean="0"/>
              <a:t> have an innate feeling attached to them.  In the color wheel we have what we perceive as warm colors and cool colors.   Illustrators use these perceptions in their art to achieve a particular mood for their scenes.</a:t>
            </a:r>
            <a:endParaRPr lang="en-US" dirty="0"/>
          </a:p>
        </p:txBody>
      </p:sp>
      <p:sp>
        <p:nvSpPr>
          <p:cNvPr id="4" name="Slide Number Placeholder 3"/>
          <p:cNvSpPr>
            <a:spLocks noGrp="1"/>
          </p:cNvSpPr>
          <p:nvPr>
            <p:ph type="sldNum" sz="quarter" idx="10"/>
          </p:nvPr>
        </p:nvSpPr>
        <p:spPr/>
        <p:txBody>
          <a:bodyPr/>
          <a:lstStyle/>
          <a:p>
            <a:fld id="{03A4D05C-CFF7-4E58-B3C9-EAF496C6FF00}"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Chaotic, overwhelming</a:t>
            </a:r>
            <a:endParaRPr lang="en-US" dirty="0"/>
          </a:p>
        </p:txBody>
      </p:sp>
      <p:sp>
        <p:nvSpPr>
          <p:cNvPr id="4" name="Slide Number Placeholder 3"/>
          <p:cNvSpPr>
            <a:spLocks noGrp="1"/>
          </p:cNvSpPr>
          <p:nvPr>
            <p:ph type="sldNum" sz="quarter" idx="10"/>
          </p:nvPr>
        </p:nvSpPr>
        <p:spPr/>
        <p:txBody>
          <a:bodyPr/>
          <a:lstStyle/>
          <a:p>
            <a:fld id="{03A4D05C-CFF7-4E58-B3C9-EAF496C6FF00}"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Sounds pretty simple, but what does it mean? We</a:t>
            </a:r>
            <a:r>
              <a:rPr lang="en-US" baseline="0" dirty="0" smtClean="0"/>
              <a:t> see images all around us all the time, on television, on billboards, in books, all over.  Aside from spur of the moment snapshots, many of the images we see are planned, their details carefully chosen.  Visual literacy is about learning how those images are constructed and what gives images meaning.  But before we get into that, we’ll talk about ….. NEXT SLIDE</a:t>
            </a:r>
            <a:endParaRPr lang="en-US" dirty="0"/>
          </a:p>
        </p:txBody>
      </p:sp>
      <p:sp>
        <p:nvSpPr>
          <p:cNvPr id="4" name="Slide Number Placeholder 3"/>
          <p:cNvSpPr>
            <a:spLocks noGrp="1"/>
          </p:cNvSpPr>
          <p:nvPr>
            <p:ph type="sldNum" sz="quarter" idx="10"/>
          </p:nvPr>
        </p:nvSpPr>
        <p:spPr/>
        <p:txBody>
          <a:bodyPr/>
          <a:lstStyle/>
          <a:p>
            <a:fld id="{03A4D05C-CFF7-4E58-B3C9-EAF496C6FF00}"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Individual scenes, pain, death</a:t>
            </a:r>
            <a:r>
              <a:rPr lang="en-US" baseline="0" dirty="0" smtClean="0"/>
              <a:t> of war</a:t>
            </a:r>
            <a:endParaRPr lang="en-US" dirty="0"/>
          </a:p>
        </p:txBody>
      </p:sp>
      <p:sp>
        <p:nvSpPr>
          <p:cNvPr id="4" name="Slide Number Placeholder 3"/>
          <p:cNvSpPr>
            <a:spLocks noGrp="1"/>
          </p:cNvSpPr>
          <p:nvPr>
            <p:ph type="sldNum" sz="quarter" idx="10"/>
          </p:nvPr>
        </p:nvSpPr>
        <p:spPr/>
        <p:txBody>
          <a:bodyPr/>
          <a:lstStyle/>
          <a:p>
            <a:fld id="{03A4D05C-CFF7-4E58-B3C9-EAF496C6FF00}" type="slidenum">
              <a:rPr lang="en-US" smtClean="0"/>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What’s going on here?  </a:t>
            </a:r>
            <a:endParaRPr lang="en-US" dirty="0"/>
          </a:p>
        </p:txBody>
      </p:sp>
      <p:sp>
        <p:nvSpPr>
          <p:cNvPr id="4" name="Slide Number Placeholder 3"/>
          <p:cNvSpPr>
            <a:spLocks noGrp="1"/>
          </p:cNvSpPr>
          <p:nvPr>
            <p:ph type="sldNum" sz="quarter" idx="10"/>
          </p:nvPr>
        </p:nvSpPr>
        <p:spPr/>
        <p:txBody>
          <a:bodyPr/>
          <a:lstStyle/>
          <a:p>
            <a:fld id="{03A4D05C-CFF7-4E58-B3C9-EAF496C6FF00}" type="slidenum">
              <a:rPr lang="en-US" smtClean="0"/>
              <a:pPr/>
              <a:t>25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What’s going on in this</a:t>
            </a:r>
            <a:r>
              <a:rPr lang="en-US" baseline="0" dirty="0" smtClean="0"/>
              <a:t> photo?  Somewhat ambiguous.  </a:t>
            </a:r>
            <a:r>
              <a:rPr lang="en-US" dirty="0" smtClean="0"/>
              <a:t>Clues?  People</a:t>
            </a:r>
            <a:r>
              <a:rPr lang="en-US" baseline="0" dirty="0" smtClean="0"/>
              <a:t> in the background?  Facial expression?  </a:t>
            </a:r>
            <a:endParaRPr lang="en-US" dirty="0"/>
          </a:p>
        </p:txBody>
      </p:sp>
      <p:sp>
        <p:nvSpPr>
          <p:cNvPr id="4" name="Slide Number Placeholder 3"/>
          <p:cNvSpPr>
            <a:spLocks noGrp="1"/>
          </p:cNvSpPr>
          <p:nvPr>
            <p:ph type="sldNum" sz="quarter" idx="10"/>
          </p:nvPr>
        </p:nvSpPr>
        <p:spPr/>
        <p:txBody>
          <a:bodyPr/>
          <a:lstStyle/>
          <a:p>
            <a:fld id="{03A4D05C-CFF7-4E58-B3C9-EAF496C6FF00}" type="slidenum">
              <a:rPr lang="en-US" smtClean="0"/>
              <a:pPr/>
              <a:t>27</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What’s going on in this</a:t>
            </a:r>
            <a:r>
              <a:rPr lang="en-US" baseline="0" dirty="0" smtClean="0"/>
              <a:t> photo?  Somewhat ambiguous.  </a:t>
            </a:r>
            <a:r>
              <a:rPr lang="en-US" dirty="0" smtClean="0"/>
              <a:t>Clues?  People</a:t>
            </a:r>
            <a:r>
              <a:rPr lang="en-US" baseline="0" dirty="0" smtClean="0"/>
              <a:t> in the background?  Facial expression?  </a:t>
            </a:r>
            <a:endParaRPr lang="en-US" dirty="0"/>
          </a:p>
        </p:txBody>
      </p:sp>
      <p:sp>
        <p:nvSpPr>
          <p:cNvPr id="4" name="Slide Number Placeholder 3"/>
          <p:cNvSpPr>
            <a:spLocks noGrp="1"/>
          </p:cNvSpPr>
          <p:nvPr>
            <p:ph type="sldNum" sz="quarter" idx="10"/>
          </p:nvPr>
        </p:nvSpPr>
        <p:spPr/>
        <p:txBody>
          <a:bodyPr/>
          <a:lstStyle/>
          <a:p>
            <a:fld id="{03A4D05C-CFF7-4E58-B3C9-EAF496C6FF00}" type="slidenum">
              <a:rPr lang="en-US" smtClean="0"/>
              <a:pPr/>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a:t>
            </a:r>
            <a:r>
              <a:rPr lang="en-US" baseline="0" dirty="0" smtClean="0"/>
              <a:t> do pictures create emotional responses?  Let’s take a look at some of these elements.  </a:t>
            </a:r>
            <a:endParaRPr lang="en-US" dirty="0"/>
          </a:p>
        </p:txBody>
      </p:sp>
      <p:sp>
        <p:nvSpPr>
          <p:cNvPr id="4" name="Slide Number Placeholder 3"/>
          <p:cNvSpPr>
            <a:spLocks noGrp="1"/>
          </p:cNvSpPr>
          <p:nvPr>
            <p:ph type="sldNum" sz="quarter" idx="10"/>
          </p:nvPr>
        </p:nvSpPr>
        <p:spPr/>
        <p:txBody>
          <a:bodyPr/>
          <a:lstStyle/>
          <a:p>
            <a:fld id="{03A4D05C-CFF7-4E58-B3C9-EAF496C6FF0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is a point moving is space?</a:t>
            </a:r>
            <a:endParaRPr lang="en-US" dirty="0"/>
          </a:p>
        </p:txBody>
      </p:sp>
      <p:sp>
        <p:nvSpPr>
          <p:cNvPr id="4" name="Slide Number Placeholder 3"/>
          <p:cNvSpPr>
            <a:spLocks noGrp="1"/>
          </p:cNvSpPr>
          <p:nvPr>
            <p:ph type="sldNum" sz="quarter" idx="10"/>
          </p:nvPr>
        </p:nvSpPr>
        <p:spPr/>
        <p:txBody>
          <a:bodyPr/>
          <a:lstStyle/>
          <a:p>
            <a:fld id="{03A4D05C-CFF7-4E58-B3C9-EAF496C6FF0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Point – moving in</a:t>
            </a:r>
            <a:r>
              <a:rPr lang="en-US" baseline="0" dirty="0" smtClean="0"/>
              <a:t> space.  Very simple concept, but difficult to put into words.  And line, when we’re talking about art, doesn’t have to be straight!</a:t>
            </a:r>
            <a:endParaRPr lang="en-US" dirty="0"/>
          </a:p>
        </p:txBody>
      </p:sp>
      <p:sp>
        <p:nvSpPr>
          <p:cNvPr id="4" name="Slide Number Placeholder 3"/>
          <p:cNvSpPr>
            <a:spLocks noGrp="1"/>
          </p:cNvSpPr>
          <p:nvPr>
            <p:ph type="sldNum" sz="quarter" idx="10"/>
          </p:nvPr>
        </p:nvSpPr>
        <p:spPr/>
        <p:txBody>
          <a:bodyPr/>
          <a:lstStyle/>
          <a:p>
            <a:fld id="{03A4D05C-CFF7-4E58-B3C9-EAF496C6FF0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 here’s a straight line.</a:t>
            </a:r>
            <a:r>
              <a:rPr lang="en-US" baseline="0" dirty="0" smtClean="0"/>
              <a:t>   </a:t>
            </a:r>
            <a:r>
              <a:rPr lang="en-US" dirty="0" smtClean="0"/>
              <a:t>What do you</a:t>
            </a:r>
            <a:r>
              <a:rPr lang="en-US" baseline="0" dirty="0" smtClean="0"/>
              <a:t> see here?  </a:t>
            </a:r>
            <a:r>
              <a:rPr lang="en-US" dirty="0" smtClean="0"/>
              <a:t>A solid horizontal</a:t>
            </a:r>
            <a:r>
              <a:rPr lang="en-US" baseline="0" dirty="0" smtClean="0"/>
              <a:t> line, creates stability, instantly creates space – horizon, creates ground and sky</a:t>
            </a:r>
            <a:endParaRPr lang="en-US" dirty="0"/>
          </a:p>
        </p:txBody>
      </p:sp>
      <p:sp>
        <p:nvSpPr>
          <p:cNvPr id="4" name="Slide Number Placeholder 3"/>
          <p:cNvSpPr>
            <a:spLocks noGrp="1"/>
          </p:cNvSpPr>
          <p:nvPr>
            <p:ph type="sldNum" sz="quarter" idx="10"/>
          </p:nvPr>
        </p:nvSpPr>
        <p:spPr/>
        <p:txBody>
          <a:bodyPr/>
          <a:lstStyle/>
          <a:p>
            <a:fld id="{03A4D05C-CFF7-4E58-B3C9-EAF496C6FF0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Lines create direction, pointing</a:t>
            </a:r>
            <a:r>
              <a:rPr lang="en-US" baseline="0" dirty="0" smtClean="0"/>
              <a:t> up, skyward.  Take your eye from the bottom to the top</a:t>
            </a:r>
            <a:endParaRPr lang="en-US" dirty="0"/>
          </a:p>
        </p:txBody>
      </p:sp>
      <p:sp>
        <p:nvSpPr>
          <p:cNvPr id="4" name="Slide Number Placeholder 3"/>
          <p:cNvSpPr>
            <a:spLocks noGrp="1"/>
          </p:cNvSpPr>
          <p:nvPr>
            <p:ph type="sldNum" sz="quarter" idx="10"/>
          </p:nvPr>
        </p:nvSpPr>
        <p:spPr/>
        <p:txBody>
          <a:bodyPr/>
          <a:lstStyle/>
          <a:p>
            <a:fld id="{03A4D05C-CFF7-4E58-B3C9-EAF496C6FF0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Diagonal lines – dynamic, jarring, uneasiness, motion, tension</a:t>
            </a:r>
            <a:endParaRPr lang="en-US" dirty="0"/>
          </a:p>
        </p:txBody>
      </p:sp>
      <p:sp>
        <p:nvSpPr>
          <p:cNvPr id="4" name="Slide Number Placeholder 3"/>
          <p:cNvSpPr>
            <a:spLocks noGrp="1"/>
          </p:cNvSpPr>
          <p:nvPr>
            <p:ph type="sldNum" sz="quarter" idx="10"/>
          </p:nvPr>
        </p:nvSpPr>
        <p:spPr/>
        <p:txBody>
          <a:bodyPr/>
          <a:lstStyle/>
          <a:p>
            <a:fld id="{03A4D05C-CFF7-4E58-B3C9-EAF496C6FF00}"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A4D05C-CFF7-4E58-B3C9-EAF496C6FF0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D43AA600-E889-4E17-A9BB-5D3F4C16B377}" type="datetimeFigureOut">
              <a:rPr lang="en-US" smtClean="0"/>
              <a:pPr/>
              <a:t>1/25/2012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D379E-0F0D-4BC7-86A7-F6A803F78BE7}"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43AA600-E889-4E17-A9BB-5D3F4C16B377}" type="datetimeFigureOut">
              <a:rPr lang="en-US" smtClean="0"/>
              <a:pPr/>
              <a:t>1/25/2012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D379E-0F0D-4BC7-86A7-F6A803F78BE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43AA600-E889-4E17-A9BB-5D3F4C16B377}" type="datetimeFigureOut">
              <a:rPr lang="en-US" smtClean="0"/>
              <a:pPr/>
              <a:t>1/25/2012</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41DD379E-0F0D-4BC7-86A7-F6A803F78BE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43AA600-E889-4E17-A9BB-5D3F4C16B377}" type="datetimeFigureOut">
              <a:rPr lang="en-US" smtClean="0"/>
              <a:pPr/>
              <a:t>1/25/2012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D379E-0F0D-4BC7-86A7-F6A803F78BE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43AA600-E889-4E17-A9BB-5D3F4C16B377}" type="datetimeFigureOut">
              <a:rPr lang="en-US" smtClean="0"/>
              <a:pPr/>
              <a:t>1/25/2012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D379E-0F0D-4BC7-86A7-F6A803F78BE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43AA600-E889-4E17-A9BB-5D3F4C16B377}" type="datetimeFigureOut">
              <a:rPr lang="en-US" smtClean="0"/>
              <a:pPr/>
              <a:t>1/25/2012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DD379E-0F0D-4BC7-86A7-F6A803F78BE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43AA600-E889-4E17-A9BB-5D3F4C16B377}" type="datetimeFigureOut">
              <a:rPr lang="en-US" smtClean="0"/>
              <a:pPr/>
              <a:t>1/25/2012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DD379E-0F0D-4BC7-86A7-F6A803F78BE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43AA600-E889-4E17-A9BB-5D3F4C16B377}" type="datetimeFigureOut">
              <a:rPr lang="en-US" smtClean="0"/>
              <a:pPr/>
              <a:t>1/25/2012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DD379E-0F0D-4BC7-86A7-F6A803F78BE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3AA600-E889-4E17-A9BB-5D3F4C16B377}" type="datetimeFigureOut">
              <a:rPr lang="en-US" smtClean="0"/>
              <a:pPr/>
              <a:t>1/25/2012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DD379E-0F0D-4BC7-86A7-F6A803F78BE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43AA600-E889-4E17-A9BB-5D3F4C16B377}" type="datetimeFigureOut">
              <a:rPr lang="en-US" smtClean="0"/>
              <a:pPr/>
              <a:t>1/25/2012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DD379E-0F0D-4BC7-86A7-F6A803F78BE7}"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D43AA600-E889-4E17-A9BB-5D3F4C16B377}" type="datetimeFigureOut">
              <a:rPr lang="en-US" smtClean="0"/>
              <a:pPr/>
              <a:t>1/25/2012</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41DD379E-0F0D-4BC7-86A7-F6A803F78BE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lstStyle>
          <a:p>
            <a:fld id="{D43AA600-E889-4E17-A9BB-5D3F4C16B377}" type="datetimeFigureOut">
              <a:rPr lang="en-US" smtClean="0"/>
              <a:pPr/>
              <a:t>1/25/2012</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lstStyle>
          <a:p>
            <a:fld id="{41DD379E-0F0D-4BC7-86A7-F6A803F78BE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hyperlink" Target="http://www.getty.edu/education/teachers/building_lessons/elements.html"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loc.gov/teachers/usingprimarysource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3" cstate="print">
            <a:duotone>
              <a:prstClr val="black"/>
              <a:schemeClr val="accent2">
                <a:tint val="45000"/>
                <a:satMod val="400000"/>
              </a:schemeClr>
            </a:duotone>
          </a:blip>
          <a:srcRect b="32269"/>
          <a:stretch>
            <a:fillRect/>
          </a:stretch>
        </p:blipFill>
        <p:spPr bwMode="auto">
          <a:xfrm>
            <a:off x="-12685" y="7"/>
            <a:ext cx="9156685" cy="5124254"/>
          </a:xfrm>
          <a:prstGeom prst="rect">
            <a:avLst/>
          </a:prstGeom>
          <a:noFill/>
          <a:ln w="9525">
            <a:noFill/>
            <a:miter lim="800000"/>
            <a:headEnd/>
            <a:tailEnd/>
          </a:ln>
        </p:spPr>
      </p:pic>
      <p:sp>
        <p:nvSpPr>
          <p:cNvPr id="2" name="Title 1"/>
          <p:cNvSpPr>
            <a:spLocks noGrp="1"/>
          </p:cNvSpPr>
          <p:nvPr>
            <p:ph type="ctrTitle"/>
          </p:nvPr>
        </p:nvSpPr>
        <p:spPr>
          <a:xfrm>
            <a:off x="1143000" y="3813048"/>
            <a:ext cx="8077200" cy="987552"/>
          </a:xfrm>
        </p:spPr>
        <p:txBody>
          <a:bodyPr>
            <a:noAutofit/>
          </a:bodyPr>
          <a:lstStyle/>
          <a:p>
            <a:r>
              <a:rPr lang="en-US" sz="7200" dirty="0" smtClean="0"/>
              <a:t>Visual Literacy</a:t>
            </a:r>
            <a:endParaRPr lang="en-US" sz="7200" dirty="0"/>
          </a:p>
        </p:txBody>
      </p:sp>
      <p:sp>
        <p:nvSpPr>
          <p:cNvPr id="3" name="Subtitle 2"/>
          <p:cNvSpPr>
            <a:spLocks noGrp="1"/>
          </p:cNvSpPr>
          <p:nvPr>
            <p:ph type="subTitle" idx="1"/>
          </p:nvPr>
        </p:nvSpPr>
        <p:spPr>
          <a:xfrm>
            <a:off x="685800" y="5609690"/>
            <a:ext cx="7467600" cy="574497"/>
          </a:xfrm>
        </p:spPr>
        <p:txBody>
          <a:bodyPr>
            <a:noAutofit/>
          </a:bodyPr>
          <a:lstStyle/>
          <a:p>
            <a:r>
              <a:rPr lang="en-US" sz="2800" dirty="0" smtClean="0">
                <a:solidFill>
                  <a:schemeClr val="accent2">
                    <a:lumMod val="75000"/>
                  </a:schemeClr>
                </a:solidFill>
              </a:rPr>
              <a:t>Adapted from presentation by</a:t>
            </a:r>
          </a:p>
          <a:p>
            <a:r>
              <a:rPr lang="en-US" sz="2800" dirty="0" smtClean="0">
                <a:solidFill>
                  <a:schemeClr val="accent2">
                    <a:lumMod val="75000"/>
                  </a:schemeClr>
                </a:solidFill>
              </a:rPr>
              <a:t>JOEL A. MACHIELA &amp; ABBY NAFZIGER</a:t>
            </a:r>
            <a:endParaRPr lang="en-US" sz="2800"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ape2.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ape1.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951748"/>
            <a:ext cx="8013192" cy="1636776"/>
          </a:xfrm>
        </p:spPr>
        <p:txBody>
          <a:bodyPr>
            <a:normAutofit/>
          </a:bodyPr>
          <a:lstStyle/>
          <a:p>
            <a:r>
              <a:rPr lang="en-US" sz="7200" dirty="0" smtClean="0"/>
              <a:t>Space</a:t>
            </a:r>
            <a:endParaRPr lang="en-US" sz="7200" dirty="0"/>
          </a:p>
        </p:txBody>
      </p:sp>
      <p:sp>
        <p:nvSpPr>
          <p:cNvPr id="3" name="TextBox 2"/>
          <p:cNvSpPr txBox="1"/>
          <p:nvPr/>
        </p:nvSpPr>
        <p:spPr>
          <a:xfrm>
            <a:off x="1303698" y="2933323"/>
            <a:ext cx="6690511" cy="1384995"/>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rPr>
              <a:t>a feeling of depth or three dimensions. It can also refer to the artist's use of the area within the picture plane.</a:t>
            </a:r>
            <a:endParaRPr lang="en-US" sz="2800" b="1" dirty="0">
              <a:effectLst>
                <a:outerShdw blurRad="38100" dist="38100" dir="2700000" algn="tl">
                  <a:srgbClr val="000000">
                    <a:alpha val="43137"/>
                  </a:srgbClr>
                </a:outerShdw>
              </a:effectLst>
            </a:endParaRPr>
          </a:p>
        </p:txBody>
      </p:sp>
      <p:sp>
        <p:nvSpPr>
          <p:cNvPr id="4" name="TextBox 3"/>
          <p:cNvSpPr txBox="1"/>
          <p:nvPr/>
        </p:nvSpPr>
        <p:spPr>
          <a:xfrm>
            <a:off x="1312757" y="4472384"/>
            <a:ext cx="4825497" cy="307777"/>
          </a:xfrm>
          <a:prstGeom prst="rect">
            <a:avLst/>
          </a:prstGeom>
          <a:noFill/>
        </p:spPr>
        <p:txBody>
          <a:bodyPr wrap="square" rtlCol="0">
            <a:spAutoFit/>
          </a:bodyPr>
          <a:lstStyle/>
          <a:p>
            <a:r>
              <a:rPr lang="en-US" sz="1400" b="1" dirty="0" smtClean="0">
                <a:solidFill>
                  <a:schemeClr val="bg2">
                    <a:lumMod val="20000"/>
                    <a:lumOff val="80000"/>
                  </a:schemeClr>
                </a:solidFill>
                <a:effectLst>
                  <a:outerShdw blurRad="38100" dist="38100" dir="2700000" algn="tl">
                    <a:srgbClr val="000000">
                      <a:alpha val="43137"/>
                    </a:srgbClr>
                  </a:outerShdw>
                </a:effectLst>
              </a:rPr>
              <a:t>(J. Paul Getty Trust, </a:t>
            </a:r>
            <a:r>
              <a:rPr lang="en-US" sz="1400" b="1" dirty="0" err="1" smtClean="0">
                <a:solidFill>
                  <a:schemeClr val="bg2">
                    <a:lumMod val="20000"/>
                    <a:lumOff val="80000"/>
                  </a:schemeClr>
                </a:solidFill>
                <a:effectLst>
                  <a:outerShdw blurRad="38100" dist="38100" dir="2700000" algn="tl">
                    <a:srgbClr val="000000">
                      <a:alpha val="43137"/>
                    </a:srgbClr>
                  </a:outerShdw>
                </a:effectLst>
              </a:rPr>
              <a:t>n.d</a:t>
            </a:r>
            <a:r>
              <a:rPr lang="en-US" sz="1400" b="1" dirty="0" smtClean="0">
                <a:solidFill>
                  <a:schemeClr val="bg2">
                    <a:lumMod val="20000"/>
                    <a:lumOff val="80000"/>
                  </a:schemeClr>
                </a:solidFill>
                <a:effectLst>
                  <a:outerShdw blurRad="38100" dist="38100" dir="2700000" algn="tl">
                    <a:srgbClr val="000000">
                      <a:alpha val="43137"/>
                    </a:srgbClr>
                  </a:outerShdw>
                </a:effectLst>
              </a:rPr>
              <a:t>.)</a:t>
            </a:r>
            <a:endParaRPr lang="en-US" sz="1400" dirty="0">
              <a:solidFill>
                <a:schemeClr val="bg2">
                  <a:lumMod val="20000"/>
                  <a:lumOff val="80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pth1.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pth2.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pth3.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951748"/>
            <a:ext cx="8013192" cy="1636776"/>
          </a:xfrm>
        </p:spPr>
        <p:txBody>
          <a:bodyPr>
            <a:normAutofit/>
          </a:bodyPr>
          <a:lstStyle/>
          <a:p>
            <a:r>
              <a:rPr lang="en-US" sz="7200" dirty="0" smtClean="0"/>
              <a:t>Color</a:t>
            </a:r>
            <a:endParaRPr lang="en-US" sz="7200" dirty="0"/>
          </a:p>
        </p:txBody>
      </p:sp>
      <p:sp>
        <p:nvSpPr>
          <p:cNvPr id="3" name="TextBox 2"/>
          <p:cNvSpPr txBox="1"/>
          <p:nvPr/>
        </p:nvSpPr>
        <p:spPr>
          <a:xfrm>
            <a:off x="1303698" y="2933323"/>
            <a:ext cx="6690511" cy="523220"/>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rPr>
              <a:t>light reflected off objects.</a:t>
            </a:r>
            <a:endParaRPr lang="en-US" sz="2800" b="1" dirty="0">
              <a:effectLst>
                <a:outerShdw blurRad="38100" dist="38100" dir="2700000" algn="tl">
                  <a:srgbClr val="000000">
                    <a:alpha val="43137"/>
                  </a:srgbClr>
                </a:outerShdw>
              </a:effectLst>
            </a:endParaRPr>
          </a:p>
        </p:txBody>
      </p:sp>
      <p:sp>
        <p:nvSpPr>
          <p:cNvPr id="4" name="TextBox 3"/>
          <p:cNvSpPr txBox="1"/>
          <p:nvPr/>
        </p:nvSpPr>
        <p:spPr>
          <a:xfrm>
            <a:off x="1312757" y="3576137"/>
            <a:ext cx="4825497" cy="307777"/>
          </a:xfrm>
          <a:prstGeom prst="rect">
            <a:avLst/>
          </a:prstGeom>
          <a:noFill/>
        </p:spPr>
        <p:txBody>
          <a:bodyPr wrap="square" rtlCol="0">
            <a:spAutoFit/>
          </a:bodyPr>
          <a:lstStyle/>
          <a:p>
            <a:r>
              <a:rPr lang="en-US" sz="1400" b="1" dirty="0" smtClean="0">
                <a:solidFill>
                  <a:schemeClr val="bg2">
                    <a:lumMod val="20000"/>
                    <a:lumOff val="80000"/>
                  </a:schemeClr>
                </a:solidFill>
                <a:effectLst>
                  <a:outerShdw blurRad="38100" dist="38100" dir="2700000" algn="tl">
                    <a:srgbClr val="000000">
                      <a:alpha val="43137"/>
                    </a:srgbClr>
                  </a:outerShdw>
                </a:effectLst>
              </a:rPr>
              <a:t>(J. Paul Getty Trust, </a:t>
            </a:r>
            <a:r>
              <a:rPr lang="en-US" sz="1400" b="1" dirty="0" err="1" smtClean="0">
                <a:solidFill>
                  <a:schemeClr val="bg2">
                    <a:lumMod val="20000"/>
                    <a:lumOff val="80000"/>
                  </a:schemeClr>
                </a:solidFill>
                <a:effectLst>
                  <a:outerShdw blurRad="38100" dist="38100" dir="2700000" algn="tl">
                    <a:srgbClr val="000000">
                      <a:alpha val="43137"/>
                    </a:srgbClr>
                  </a:outerShdw>
                </a:effectLst>
              </a:rPr>
              <a:t>n.d</a:t>
            </a:r>
            <a:r>
              <a:rPr lang="en-US" sz="1400" b="1" dirty="0" smtClean="0">
                <a:solidFill>
                  <a:schemeClr val="bg2">
                    <a:lumMod val="20000"/>
                    <a:lumOff val="80000"/>
                  </a:schemeClr>
                </a:solidFill>
                <a:effectLst>
                  <a:outerShdw blurRad="38100" dist="38100" dir="2700000" algn="tl">
                    <a:srgbClr val="000000">
                      <a:alpha val="43137"/>
                    </a:srgbClr>
                  </a:outerShdw>
                </a:effectLst>
              </a:rPr>
              <a:t>.)</a:t>
            </a:r>
            <a:endParaRPr lang="en-US" sz="1400" dirty="0">
              <a:solidFill>
                <a:schemeClr val="bg2">
                  <a:lumMod val="20000"/>
                  <a:lumOff val="80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lorwolf1.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lorwolf2.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olorwheel2.jpg"/>
          <p:cNvPicPr>
            <a:picLocks noChangeAspect="1"/>
          </p:cNvPicPr>
          <p:nvPr/>
        </p:nvPicPr>
        <p:blipFill>
          <a:blip r:embed="rId3" cstate="print"/>
          <a:stretch>
            <a:fillRect/>
          </a:stretch>
        </p:blipFill>
        <p:spPr>
          <a:xfrm>
            <a:off x="1042125" y="1516361"/>
            <a:ext cx="6725708" cy="5341639"/>
          </a:xfrm>
          <a:prstGeom prst="rect">
            <a:avLst/>
          </a:prstGeom>
        </p:spPr>
      </p:pic>
      <p:sp>
        <p:nvSpPr>
          <p:cNvPr id="3" name="TextBox 2"/>
          <p:cNvSpPr txBox="1"/>
          <p:nvPr/>
        </p:nvSpPr>
        <p:spPr>
          <a:xfrm>
            <a:off x="5767094" y="1466669"/>
            <a:ext cx="2353901" cy="1107996"/>
          </a:xfrm>
          <a:prstGeom prst="rect">
            <a:avLst/>
          </a:prstGeom>
          <a:noFill/>
          <a:effectLst/>
        </p:spPr>
        <p:txBody>
          <a:bodyPr wrap="square" rtlCol="0" anchor="ctr" anchorCtr="0">
            <a:spAutoFit/>
          </a:bodyPr>
          <a:lstStyle/>
          <a:p>
            <a:pPr algn="ctr"/>
            <a:r>
              <a:rPr lang="en-US" sz="6600" b="1" dirty="0" smtClean="0"/>
              <a:t>Cool</a:t>
            </a:r>
            <a:endParaRPr lang="en-US" sz="6600" b="1" dirty="0"/>
          </a:p>
        </p:txBody>
      </p:sp>
      <p:sp>
        <p:nvSpPr>
          <p:cNvPr id="4" name="TextBox 3"/>
          <p:cNvSpPr txBox="1"/>
          <p:nvPr/>
        </p:nvSpPr>
        <p:spPr>
          <a:xfrm>
            <a:off x="307802" y="5721757"/>
            <a:ext cx="2623997" cy="1097432"/>
          </a:xfrm>
          <a:prstGeom prst="rect">
            <a:avLst/>
          </a:prstGeom>
          <a:noFill/>
          <a:effectLst/>
        </p:spPr>
        <p:txBody>
          <a:bodyPr wrap="square" rtlCol="0" anchor="ctr" anchorCtr="0">
            <a:spAutoFit/>
          </a:bodyPr>
          <a:lstStyle/>
          <a:p>
            <a:pPr algn="ctr"/>
            <a:r>
              <a:rPr lang="en-US" sz="6600" b="1" dirty="0" smtClean="0"/>
              <a:t>Warm</a:t>
            </a:r>
            <a:endParaRPr lang="en-US" sz="6600" b="1" dirty="0"/>
          </a:p>
        </p:txBody>
      </p:sp>
      <p:sp>
        <p:nvSpPr>
          <p:cNvPr id="5" name="Title 4"/>
          <p:cNvSpPr>
            <a:spLocks noGrp="1"/>
          </p:cNvSpPr>
          <p:nvPr>
            <p:ph type="title"/>
          </p:nvPr>
        </p:nvSpPr>
        <p:spPr/>
        <p:txBody>
          <a:bodyPr/>
          <a:lstStyle/>
          <a:p>
            <a:r>
              <a:rPr lang="en-US" dirty="0" smtClean="0"/>
              <a:t>Describing Color</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it?</a:t>
            </a:r>
            <a:endParaRPr lang="en-US" dirty="0"/>
          </a:p>
        </p:txBody>
      </p:sp>
      <p:sp>
        <p:nvSpPr>
          <p:cNvPr id="3" name="Content Placeholder 2"/>
          <p:cNvSpPr>
            <a:spLocks noGrp="1"/>
          </p:cNvSpPr>
          <p:nvPr>
            <p:ph idx="1"/>
          </p:nvPr>
        </p:nvSpPr>
        <p:spPr/>
        <p:txBody>
          <a:bodyPr/>
          <a:lstStyle/>
          <a:p>
            <a:r>
              <a:rPr lang="en-US" dirty="0" smtClean="0"/>
              <a:t>Visual literacy is the ability t0 construct meaning from visual images.</a:t>
            </a:r>
            <a:endParaRPr lang="en-US" dirty="0"/>
          </a:p>
        </p:txBody>
      </p:sp>
      <p:sp>
        <p:nvSpPr>
          <p:cNvPr id="4" name="TextBox 3"/>
          <p:cNvSpPr txBox="1"/>
          <p:nvPr/>
        </p:nvSpPr>
        <p:spPr>
          <a:xfrm>
            <a:off x="841972" y="6092983"/>
            <a:ext cx="6636190" cy="553998"/>
          </a:xfrm>
          <a:prstGeom prst="rect">
            <a:avLst/>
          </a:prstGeom>
          <a:noFill/>
        </p:spPr>
        <p:txBody>
          <a:bodyPr wrap="square" rtlCol="0">
            <a:spAutoFit/>
          </a:bodyPr>
          <a:lstStyle/>
          <a:p>
            <a:r>
              <a:rPr lang="en-US" sz="1200" dirty="0" err="1" smtClean="0"/>
              <a:t>Giorgis</a:t>
            </a:r>
            <a:r>
              <a:rPr lang="en-US" sz="1200" dirty="0" smtClean="0"/>
              <a:t>, C., &amp; Johnson, N. (1999). Children's books: Visual literacy. </a:t>
            </a:r>
            <a:r>
              <a:rPr lang="en-US" sz="1200" i="1" dirty="0" smtClean="0"/>
              <a:t>Reading Teacher</a:t>
            </a:r>
            <a:r>
              <a:rPr lang="en-US" sz="1200" dirty="0" smtClean="0"/>
              <a:t>, </a:t>
            </a:r>
            <a:r>
              <a:rPr lang="en-US" sz="1200" i="1" dirty="0" smtClean="0"/>
              <a:t>53</a:t>
            </a:r>
            <a:r>
              <a:rPr lang="en-US" sz="1200" dirty="0" smtClean="0"/>
              <a:t>(2), 146.</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Describing Color</a:t>
            </a:r>
            <a:endParaRPr lang="en-US" dirty="0"/>
          </a:p>
        </p:txBody>
      </p:sp>
      <p:sp>
        <p:nvSpPr>
          <p:cNvPr id="3" name="Content Placeholder 2"/>
          <p:cNvSpPr>
            <a:spLocks noGrp="1"/>
          </p:cNvSpPr>
          <p:nvPr>
            <p:ph idx="1"/>
          </p:nvPr>
        </p:nvSpPr>
        <p:spPr>
          <a:xfrm>
            <a:off x="457200" y="1775191"/>
            <a:ext cx="8229600" cy="4200095"/>
          </a:xfrm>
        </p:spPr>
        <p:txBody>
          <a:bodyPr>
            <a:normAutofit/>
          </a:bodyPr>
          <a:lstStyle/>
          <a:p>
            <a:r>
              <a:rPr lang="en-US" dirty="0" smtClean="0"/>
              <a:t>Hue</a:t>
            </a:r>
          </a:p>
          <a:p>
            <a:pPr lvl="1"/>
            <a:r>
              <a:rPr lang="en-US" dirty="0" smtClean="0"/>
              <a:t>red, green, blue, etc.</a:t>
            </a:r>
          </a:p>
          <a:p>
            <a:r>
              <a:rPr lang="en-US" dirty="0" smtClean="0"/>
              <a:t>Value</a:t>
            </a:r>
          </a:p>
          <a:p>
            <a:pPr lvl="1"/>
            <a:r>
              <a:rPr lang="en-US" dirty="0" smtClean="0"/>
              <a:t>the brightness of color: light or dark</a:t>
            </a:r>
          </a:p>
          <a:p>
            <a:r>
              <a:rPr lang="en-US" dirty="0" smtClean="0"/>
              <a:t>Intensity</a:t>
            </a:r>
          </a:p>
          <a:p>
            <a:pPr lvl="1"/>
            <a:r>
              <a:rPr lang="en-US" dirty="0" smtClean="0"/>
              <a:t>describes the purity or strength of a color:     bright or dull</a:t>
            </a:r>
            <a:br>
              <a:rPr lang="en-US" dirty="0" smtClean="0"/>
            </a:br>
            <a:endParaRPr lang="en-US" dirty="0"/>
          </a:p>
        </p:txBody>
      </p:sp>
      <p:sp>
        <p:nvSpPr>
          <p:cNvPr id="4" name="TextBox 3"/>
          <p:cNvSpPr txBox="1"/>
          <p:nvPr/>
        </p:nvSpPr>
        <p:spPr>
          <a:xfrm>
            <a:off x="588474" y="6106626"/>
            <a:ext cx="4825497" cy="307777"/>
          </a:xfrm>
          <a:prstGeom prst="rect">
            <a:avLst/>
          </a:prstGeom>
          <a:noFill/>
        </p:spPr>
        <p:txBody>
          <a:bodyPr wrap="square" rtlCol="0">
            <a:spAutoFit/>
          </a:bodyPr>
          <a:lstStyle/>
          <a:p>
            <a:r>
              <a:rPr lang="en-US" sz="1400" dirty="0" smtClean="0"/>
              <a:t>(J. Paul Getty Trust, </a:t>
            </a:r>
            <a:r>
              <a:rPr lang="en-US" sz="1400" dirty="0" err="1" smtClean="0"/>
              <a:t>n.d</a:t>
            </a:r>
            <a:r>
              <a:rPr lang="en-US" sz="1400" dirty="0" smtClean="0"/>
              <a:t>.)</a:t>
            </a:r>
            <a:endParaRPr lang="en-US" sz="1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951748"/>
            <a:ext cx="8013192" cy="1636776"/>
          </a:xfrm>
        </p:spPr>
        <p:txBody>
          <a:bodyPr>
            <a:normAutofit/>
          </a:bodyPr>
          <a:lstStyle/>
          <a:p>
            <a:r>
              <a:rPr lang="en-US" sz="7200" dirty="0" smtClean="0"/>
              <a:t>Reading Pictures</a:t>
            </a:r>
            <a:endParaRPr lang="en-US" sz="7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1" y="1357586"/>
            <a:ext cx="9144000" cy="4068498"/>
          </a:xfrm>
          <a:prstGeom prst="rect">
            <a:avLst/>
          </a:prstGeom>
          <a:noFill/>
          <a:ln w="9525">
            <a:noFill/>
            <a:miter lim="800000"/>
            <a:headEnd/>
            <a:tailEnd/>
          </a:ln>
        </p:spPr>
      </p:pic>
      <p:sp>
        <p:nvSpPr>
          <p:cNvPr id="3" name="TextBox 2"/>
          <p:cNvSpPr txBox="1"/>
          <p:nvPr/>
        </p:nvSpPr>
        <p:spPr>
          <a:xfrm>
            <a:off x="36224" y="5513582"/>
            <a:ext cx="5269117" cy="276999"/>
          </a:xfrm>
          <a:prstGeom prst="rect">
            <a:avLst/>
          </a:prstGeom>
          <a:noFill/>
        </p:spPr>
        <p:txBody>
          <a:bodyPr wrap="square" rtlCol="0">
            <a:spAutoFit/>
          </a:bodyPr>
          <a:lstStyle/>
          <a:p>
            <a:r>
              <a:rPr lang="en-US" sz="1200" dirty="0" smtClean="0"/>
              <a:t>Picasso, P. (1937). </a:t>
            </a:r>
            <a:r>
              <a:rPr lang="en-US" sz="1200" i="1" dirty="0" smtClean="0"/>
              <a:t>Guernica</a:t>
            </a:r>
            <a:r>
              <a:rPr lang="en-US" sz="1200" dirty="0" smtClean="0"/>
              <a:t>. [Painting]. Madrid, Spain: </a:t>
            </a:r>
            <a:r>
              <a:rPr lang="en-US" sz="1200" dirty="0" err="1" smtClean="0"/>
              <a:t>Museo</a:t>
            </a:r>
            <a:r>
              <a:rPr lang="en-US" sz="1200" dirty="0" smtClean="0"/>
              <a:t> Reina Sofia.</a:t>
            </a:r>
            <a:endParaRPr lang="en-US" sz="1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t="29607" r="68794" b="17655"/>
          <a:stretch>
            <a:fillRect/>
          </a:stretch>
        </p:blipFill>
        <p:spPr bwMode="auto">
          <a:xfrm>
            <a:off x="1" y="-3139"/>
            <a:ext cx="9143999" cy="68756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l="18421" t="8871" r="27519"/>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t="49263" r="46091"/>
          <a:stretch>
            <a:fillRect/>
          </a:stretch>
        </p:blipFill>
        <p:spPr bwMode="auto">
          <a:xfrm>
            <a:off x="0" y="-22620"/>
            <a:ext cx="9144000" cy="6884696"/>
          </a:xfrm>
          <a:prstGeom prst="rect">
            <a:avLst/>
          </a:prstGeom>
          <a:noFill/>
          <a:ln w="9525">
            <a:noFill/>
            <a:miter lim="800000"/>
            <a:headEnd/>
            <a:tailEnd/>
          </a:ln>
        </p:spPr>
      </p:pic>
      <p:grpSp>
        <p:nvGrpSpPr>
          <p:cNvPr id="5" name="Group 4"/>
          <p:cNvGrpSpPr/>
          <p:nvPr/>
        </p:nvGrpSpPr>
        <p:grpSpPr>
          <a:xfrm>
            <a:off x="6563763" y="117695"/>
            <a:ext cx="2426327" cy="494282"/>
            <a:chOff x="6563763" y="117695"/>
            <a:chExt cx="2426327" cy="494282"/>
          </a:xfrm>
        </p:grpSpPr>
        <p:sp>
          <p:nvSpPr>
            <p:cNvPr id="3" name="TextBox 2"/>
            <p:cNvSpPr txBox="1"/>
            <p:nvPr/>
          </p:nvSpPr>
          <p:spPr>
            <a:xfrm>
              <a:off x="6563763" y="117695"/>
              <a:ext cx="2426327" cy="276999"/>
            </a:xfrm>
            <a:prstGeom prst="rect">
              <a:avLst/>
            </a:prstGeom>
            <a:solidFill>
              <a:schemeClr val="tx1"/>
            </a:solidFill>
          </p:spPr>
          <p:txBody>
            <a:bodyPr wrap="square" rtlCol="0">
              <a:spAutoFit/>
            </a:bodyPr>
            <a:lstStyle/>
            <a:p>
              <a:r>
                <a:rPr lang="en-US" sz="1200" dirty="0" err="1" smtClean="0">
                  <a:solidFill>
                    <a:schemeClr val="bg1"/>
                  </a:solidFill>
                </a:rPr>
                <a:t>Beitler</a:t>
              </a:r>
              <a:r>
                <a:rPr lang="en-US" sz="1200" dirty="0" smtClean="0">
                  <a:solidFill>
                    <a:schemeClr val="bg1"/>
                  </a:solidFill>
                </a:rPr>
                <a:t>, L. (1930, August 7). </a:t>
              </a:r>
              <a:r>
                <a:rPr lang="en-US" sz="1200" i="1" dirty="0" smtClean="0">
                  <a:solidFill>
                    <a:schemeClr val="bg1"/>
                  </a:solidFill>
                </a:rPr>
                <a:t>Untitled</a:t>
              </a:r>
              <a:r>
                <a:rPr lang="en-US" sz="1200" dirty="0" smtClean="0">
                  <a:solidFill>
                    <a:schemeClr val="bg1"/>
                  </a:solidFill>
                </a:rPr>
                <a:t>.</a:t>
              </a:r>
              <a:endParaRPr lang="en-US" sz="1200" dirty="0">
                <a:solidFill>
                  <a:schemeClr val="bg1"/>
                </a:solidFill>
              </a:endParaRPr>
            </a:p>
          </p:txBody>
        </p:sp>
        <p:sp>
          <p:nvSpPr>
            <p:cNvPr id="4" name="TextBox 3"/>
            <p:cNvSpPr txBox="1"/>
            <p:nvPr/>
          </p:nvSpPr>
          <p:spPr>
            <a:xfrm>
              <a:off x="6726726" y="334978"/>
              <a:ext cx="2209046" cy="276999"/>
            </a:xfrm>
            <a:prstGeom prst="rect">
              <a:avLst/>
            </a:prstGeom>
            <a:solidFill>
              <a:schemeClr val="tx1"/>
            </a:solidFill>
          </p:spPr>
          <p:txBody>
            <a:bodyPr wrap="square" rtlCol="0">
              <a:spAutoFit/>
            </a:bodyPr>
            <a:lstStyle/>
            <a:p>
              <a:r>
                <a:rPr lang="en-US" sz="1200" dirty="0" smtClean="0">
                  <a:solidFill>
                    <a:schemeClr val="bg1"/>
                  </a:solidFill>
                </a:rPr>
                <a:t>[Photograph]. Marion, Indiana.</a:t>
              </a:r>
              <a:endParaRPr lang="en-US" sz="1200" dirty="0">
                <a:solidFill>
                  <a:schemeClr val="bg1"/>
                </a:solidFill>
              </a:endParaRP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t="6194"/>
          <a:stretch>
            <a:fillRect/>
          </a:stretch>
        </p:blipFill>
        <p:spPr bwMode="auto">
          <a:xfrm>
            <a:off x="1" y="0"/>
            <a:ext cx="9144000" cy="6862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l="15106" r="10228"/>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9045" y="6581001"/>
            <a:ext cx="6781037" cy="276999"/>
          </a:xfrm>
          <a:prstGeom prst="rect">
            <a:avLst/>
          </a:prstGeom>
          <a:solidFill>
            <a:schemeClr val="tx1">
              <a:alpha val="73000"/>
            </a:schemeClr>
          </a:solidFill>
        </p:spPr>
        <p:txBody>
          <a:bodyPr wrap="square" rtlCol="0">
            <a:spAutoFit/>
          </a:bodyPr>
          <a:lstStyle/>
          <a:p>
            <a:pPr algn="ctr"/>
            <a:r>
              <a:rPr lang="en-US" sz="1200" dirty="0" smtClean="0">
                <a:solidFill>
                  <a:schemeClr val="bg1"/>
                </a:solidFill>
              </a:rPr>
              <a:t>Major League Baseball. (2009, July 23). </a:t>
            </a:r>
            <a:r>
              <a:rPr lang="en-US" sz="1200" i="1" dirty="0" smtClean="0">
                <a:solidFill>
                  <a:schemeClr val="bg1"/>
                </a:solidFill>
              </a:rPr>
              <a:t>Tampa Bay at Chicago</a:t>
            </a:r>
            <a:r>
              <a:rPr lang="en-US" sz="1200" dirty="0" smtClean="0">
                <a:solidFill>
                  <a:schemeClr val="bg1"/>
                </a:solidFill>
              </a:rPr>
              <a:t>. [Broadcast]. Chicago: Comcast </a:t>
            </a:r>
            <a:r>
              <a:rPr lang="en-US" sz="1200" dirty="0" err="1" smtClean="0">
                <a:solidFill>
                  <a:schemeClr val="bg1"/>
                </a:solidFill>
              </a:rPr>
              <a:t>SportsNet</a:t>
            </a:r>
            <a:r>
              <a:rPr lang="en-US" sz="1200" dirty="0" smtClean="0">
                <a:solidFill>
                  <a:schemeClr val="bg1"/>
                </a:solidFill>
              </a:rPr>
              <a:t>.</a:t>
            </a:r>
            <a:endParaRPr lang="en-US" sz="1200" dirty="0">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l="15106" r="10228"/>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9046" y="6581001"/>
            <a:ext cx="9153045" cy="276999"/>
          </a:xfrm>
          <a:prstGeom prst="rect">
            <a:avLst/>
          </a:prstGeom>
          <a:solidFill>
            <a:schemeClr val="tx1">
              <a:alpha val="73000"/>
            </a:schemeClr>
          </a:solidFill>
        </p:spPr>
        <p:txBody>
          <a:bodyPr wrap="square" rtlCol="0">
            <a:spAutoFit/>
          </a:bodyPr>
          <a:lstStyle/>
          <a:p>
            <a:pPr algn="ctr"/>
            <a:r>
              <a:rPr lang="en-US" sz="1200" b="1" dirty="0" smtClean="0">
                <a:solidFill>
                  <a:schemeClr val="bg1"/>
                </a:solidFill>
              </a:rPr>
              <a:t>On July 23, 2009 Chicago White Sox pitcher Mark </a:t>
            </a:r>
            <a:r>
              <a:rPr lang="en-US" sz="1200" b="1" dirty="0" err="1" smtClean="0">
                <a:solidFill>
                  <a:schemeClr val="bg1"/>
                </a:solidFill>
              </a:rPr>
              <a:t>Buehrle</a:t>
            </a:r>
            <a:r>
              <a:rPr lang="en-US" sz="1200" b="1" dirty="0" smtClean="0">
                <a:solidFill>
                  <a:schemeClr val="bg1"/>
                </a:solidFill>
              </a:rPr>
              <a:t> threw a perfect game against the Tampa Bay Rays, giving up zero hits or walks</a:t>
            </a:r>
            <a:r>
              <a:rPr lang="en-US" sz="1200" dirty="0" smtClean="0">
                <a:solidFill>
                  <a:schemeClr val="bg1"/>
                </a:solidFill>
              </a:rPr>
              <a:t>.</a:t>
            </a:r>
            <a:endParaRPr lang="en-US" sz="1200" dirty="0">
              <a:solidFill>
                <a:schemeClr val="bg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oon Landing LIFE archive.jpg"/>
          <p:cNvPicPr>
            <a:picLocks noChangeAspect="1"/>
          </p:cNvPicPr>
          <p:nvPr/>
        </p:nvPicPr>
        <p:blipFill>
          <a:blip r:embed="rId2" cstate="print"/>
          <a:srcRect t="13728"/>
          <a:stretch>
            <a:fillRect/>
          </a:stretch>
        </p:blipFill>
        <p:spPr>
          <a:xfrm>
            <a:off x="12959" y="12958"/>
            <a:ext cx="5234073" cy="6841708"/>
          </a:xfrm>
          <a:prstGeom prst="rect">
            <a:avLst/>
          </a:prstGeom>
        </p:spPr>
      </p:pic>
      <p:sp>
        <p:nvSpPr>
          <p:cNvPr id="4" name="TextBox 3"/>
          <p:cNvSpPr txBox="1"/>
          <p:nvPr/>
        </p:nvSpPr>
        <p:spPr>
          <a:xfrm>
            <a:off x="5235325" y="6323485"/>
            <a:ext cx="3921634" cy="461665"/>
          </a:xfrm>
          <a:prstGeom prst="rect">
            <a:avLst/>
          </a:prstGeom>
          <a:solidFill>
            <a:schemeClr val="tx1">
              <a:alpha val="43000"/>
            </a:schemeClr>
          </a:solidFill>
        </p:spPr>
        <p:txBody>
          <a:bodyPr wrap="square" rtlCol="0">
            <a:spAutoFit/>
          </a:bodyPr>
          <a:lstStyle/>
          <a:p>
            <a:pPr algn="ctr"/>
            <a:r>
              <a:rPr lang="en-US" sz="1200" b="1" dirty="0" smtClean="0">
                <a:solidFill>
                  <a:schemeClr val="bg1"/>
                </a:solidFill>
              </a:rPr>
              <a:t>Armstrong, N. (1969, July 20). </a:t>
            </a:r>
            <a:r>
              <a:rPr lang="en-US" sz="1200" b="1" i="1" dirty="0" smtClean="0">
                <a:solidFill>
                  <a:schemeClr val="bg1"/>
                </a:solidFill>
              </a:rPr>
              <a:t>Apollo Xi</a:t>
            </a:r>
            <a:r>
              <a:rPr lang="en-US" sz="1200" b="1" dirty="0" smtClean="0">
                <a:solidFill>
                  <a:schemeClr val="bg1"/>
                </a:solidFill>
              </a:rPr>
              <a:t>. [Photo]. Google: LIFE Photo Archive.</a:t>
            </a:r>
            <a:endParaRPr lang="en-US" sz="1200" b="1"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at picture books</a:t>
            </a:r>
            <a:endParaRPr lang="en-US" dirty="0"/>
          </a:p>
        </p:txBody>
      </p:sp>
      <p:sp>
        <p:nvSpPr>
          <p:cNvPr id="3" name="Content Placeholder 2"/>
          <p:cNvSpPr>
            <a:spLocks noGrp="1"/>
          </p:cNvSpPr>
          <p:nvPr>
            <p:ph idx="1"/>
          </p:nvPr>
        </p:nvSpPr>
        <p:spPr>
          <a:xfrm>
            <a:off x="457200" y="1600200"/>
            <a:ext cx="4114800" cy="4525963"/>
          </a:xfrm>
        </p:spPr>
        <p:txBody>
          <a:bodyPr/>
          <a:lstStyle/>
          <a:p>
            <a:r>
              <a:rPr lang="en-US" dirty="0" smtClean="0"/>
              <a:t>Elements of design</a:t>
            </a:r>
          </a:p>
          <a:p>
            <a:pPr lvl="1"/>
            <a:r>
              <a:rPr lang="en-US" dirty="0" smtClean="0"/>
              <a:t>Line</a:t>
            </a:r>
          </a:p>
          <a:p>
            <a:pPr lvl="1"/>
            <a:r>
              <a:rPr lang="en-US" dirty="0" smtClean="0"/>
              <a:t>Shape</a:t>
            </a:r>
          </a:p>
          <a:p>
            <a:pPr lvl="1"/>
            <a:r>
              <a:rPr lang="en-US" dirty="0" smtClean="0"/>
              <a:t>Space</a:t>
            </a:r>
          </a:p>
          <a:p>
            <a:pPr lvl="1"/>
            <a:r>
              <a:rPr lang="en-US" dirty="0" smtClean="0"/>
              <a:t>Color</a:t>
            </a:r>
            <a:endParaRPr lang="en-US" dirty="0"/>
          </a:p>
        </p:txBody>
      </p:sp>
      <p:pic>
        <p:nvPicPr>
          <p:cNvPr id="4" name="Picture 3" descr="bang-cover.jpg"/>
          <p:cNvPicPr>
            <a:picLocks noChangeAspect="1"/>
          </p:cNvPicPr>
          <p:nvPr/>
        </p:nvPicPr>
        <p:blipFill>
          <a:blip r:embed="rId3" cstate="print"/>
          <a:stretch>
            <a:fillRect/>
          </a:stretch>
        </p:blipFill>
        <p:spPr>
          <a:xfrm>
            <a:off x="4724399" y="1600200"/>
            <a:ext cx="3982897" cy="4873545"/>
          </a:xfrm>
          <a:prstGeom prst="rect">
            <a:avLst/>
          </a:prstGeom>
        </p:spPr>
      </p:pic>
      <p:grpSp>
        <p:nvGrpSpPr>
          <p:cNvPr id="7" name="Group 6"/>
          <p:cNvGrpSpPr/>
          <p:nvPr/>
        </p:nvGrpSpPr>
        <p:grpSpPr>
          <a:xfrm>
            <a:off x="1322229" y="6019800"/>
            <a:ext cx="3325971" cy="505599"/>
            <a:chOff x="762000" y="5105400"/>
            <a:chExt cx="2286000" cy="505599"/>
          </a:xfrm>
        </p:grpSpPr>
        <p:sp>
          <p:nvSpPr>
            <p:cNvPr id="5" name="TextBox 4"/>
            <p:cNvSpPr txBox="1"/>
            <p:nvPr/>
          </p:nvSpPr>
          <p:spPr>
            <a:xfrm>
              <a:off x="1066800" y="5334000"/>
              <a:ext cx="1981200" cy="276999"/>
            </a:xfrm>
            <a:prstGeom prst="rect">
              <a:avLst/>
            </a:prstGeom>
            <a:noFill/>
          </p:spPr>
          <p:txBody>
            <a:bodyPr wrap="square" rtlCol="0">
              <a:spAutoFit/>
            </a:bodyPr>
            <a:lstStyle/>
            <a:p>
              <a:r>
                <a:rPr lang="en-US" sz="1200" dirty="0" smtClean="0"/>
                <a:t>San Francisco: </a:t>
              </a:r>
              <a:r>
                <a:rPr lang="en-US" sz="1200" dirty="0" err="1" smtClean="0"/>
                <a:t>SeaStar</a:t>
              </a:r>
              <a:r>
                <a:rPr lang="en-US" sz="1200" dirty="0" smtClean="0"/>
                <a:t> Books.</a:t>
              </a:r>
              <a:endParaRPr lang="en-US" sz="1200" dirty="0"/>
            </a:p>
          </p:txBody>
        </p:sp>
        <p:sp>
          <p:nvSpPr>
            <p:cNvPr id="6" name="TextBox 5"/>
            <p:cNvSpPr txBox="1"/>
            <p:nvPr/>
          </p:nvSpPr>
          <p:spPr>
            <a:xfrm>
              <a:off x="762000" y="5105400"/>
              <a:ext cx="2199693" cy="276999"/>
            </a:xfrm>
            <a:prstGeom prst="rect">
              <a:avLst/>
            </a:prstGeom>
            <a:noFill/>
          </p:spPr>
          <p:txBody>
            <a:bodyPr wrap="square" rtlCol="0">
              <a:spAutoFit/>
            </a:bodyPr>
            <a:lstStyle/>
            <a:p>
              <a:r>
                <a:rPr lang="en-US" sz="1200" dirty="0" smtClean="0"/>
                <a:t>Bang, M. (2000). </a:t>
              </a:r>
              <a:r>
                <a:rPr lang="en-US" sz="1200" i="1" dirty="0" smtClean="0"/>
                <a:t>Picture this: How pictures work. </a:t>
              </a:r>
              <a:endParaRPr lang="en-US" sz="1200" i="1" dirty="0"/>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oon Landing LIFE archive.jpg"/>
          <p:cNvPicPr>
            <a:picLocks noChangeAspect="1"/>
          </p:cNvPicPr>
          <p:nvPr/>
        </p:nvPicPr>
        <p:blipFill>
          <a:blip r:embed="rId2" cstate="print"/>
          <a:srcRect l="36861" t="23205" r="28875" b="49181"/>
          <a:stretch>
            <a:fillRect/>
          </a:stretch>
        </p:blipFill>
        <p:spPr>
          <a:xfrm>
            <a:off x="2151147" y="265422"/>
            <a:ext cx="5105737" cy="6234473"/>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ianasquare Wikimedia.jpg"/>
          <p:cNvPicPr>
            <a:picLocks noChangeAspect="1"/>
          </p:cNvPicPr>
          <p:nvPr/>
        </p:nvPicPr>
        <p:blipFill>
          <a:blip r:embed="rId2" cstate="print"/>
          <a:srcRect l="3787" t="54160" r="78882"/>
          <a:stretch>
            <a:fillRect/>
          </a:stretch>
        </p:blipFill>
        <p:spPr>
          <a:xfrm>
            <a:off x="2457297" y="12955"/>
            <a:ext cx="3913535" cy="6832087"/>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ianasquare Wikimedia.jpg"/>
          <p:cNvPicPr>
            <a:picLocks noChangeAspect="1"/>
          </p:cNvPicPr>
          <p:nvPr/>
        </p:nvPicPr>
        <p:blipFill>
          <a:blip r:embed="rId2" cstate="print"/>
          <a:stretch>
            <a:fillRect/>
          </a:stretch>
        </p:blipFill>
        <p:spPr>
          <a:xfrm>
            <a:off x="0" y="411480"/>
            <a:ext cx="9144000" cy="6035040"/>
          </a:xfrm>
          <a:prstGeom prst="rect">
            <a:avLst/>
          </a:prstGeom>
        </p:spPr>
      </p:pic>
      <p:sp>
        <p:nvSpPr>
          <p:cNvPr id="3" name="TextBox 2"/>
          <p:cNvSpPr txBox="1"/>
          <p:nvPr/>
        </p:nvSpPr>
        <p:spPr>
          <a:xfrm>
            <a:off x="0" y="6446555"/>
            <a:ext cx="6323858" cy="276999"/>
          </a:xfrm>
          <a:prstGeom prst="rect">
            <a:avLst/>
          </a:prstGeom>
          <a:noFill/>
        </p:spPr>
        <p:txBody>
          <a:bodyPr wrap="square" rtlCol="0">
            <a:spAutoFit/>
          </a:bodyPr>
          <a:lstStyle/>
          <a:p>
            <a:r>
              <a:rPr lang="en-US" sz="1200" dirty="0" smtClean="0"/>
              <a:t>Widener, J. (1989, June 5). </a:t>
            </a:r>
            <a:r>
              <a:rPr lang="en-US" sz="1200" i="1" dirty="0" smtClean="0"/>
              <a:t>Tank Man</a:t>
            </a:r>
            <a:r>
              <a:rPr lang="en-US" sz="1200" dirty="0" smtClean="0"/>
              <a:t>. [Photo]. Tiananmen Square, China: Associate Press</a:t>
            </a:r>
            <a:endParaRPr lang="en-US" sz="12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uffrage pageant American Memory.jpg"/>
          <p:cNvPicPr>
            <a:picLocks noChangeAspect="1"/>
          </p:cNvPicPr>
          <p:nvPr/>
        </p:nvPicPr>
        <p:blipFill>
          <a:blip r:embed="rId2" cstate="print"/>
          <a:srcRect l="883" t="2139" r="2200" b="6077"/>
          <a:stretch>
            <a:fillRect/>
          </a:stretch>
        </p:blipFill>
        <p:spPr>
          <a:xfrm>
            <a:off x="4" y="246201"/>
            <a:ext cx="9141803" cy="6155031"/>
          </a:xfrm>
          <a:prstGeom prst="rect">
            <a:avLst/>
          </a:prstGeom>
        </p:spPr>
      </p:pic>
      <p:sp>
        <p:nvSpPr>
          <p:cNvPr id="4" name="TextBox 3"/>
          <p:cNvSpPr txBox="1"/>
          <p:nvPr/>
        </p:nvSpPr>
        <p:spPr>
          <a:xfrm>
            <a:off x="51830" y="6477337"/>
            <a:ext cx="7153216" cy="276999"/>
          </a:xfrm>
          <a:prstGeom prst="rect">
            <a:avLst/>
          </a:prstGeom>
          <a:noFill/>
        </p:spPr>
        <p:txBody>
          <a:bodyPr wrap="square" rtlCol="0">
            <a:spAutoFit/>
          </a:bodyPr>
          <a:lstStyle/>
          <a:p>
            <a:r>
              <a:rPr lang="en-US" sz="1200" dirty="0" smtClean="0"/>
              <a:t>[Unknown]. (1913, March). </a:t>
            </a:r>
            <a:r>
              <a:rPr lang="en-US" sz="1200" i="1" dirty="0" smtClean="0"/>
              <a:t>By Popular Demand</a:t>
            </a:r>
            <a:r>
              <a:rPr lang="en-US" sz="1200" dirty="0" smtClean="0"/>
              <a:t>. [Photo]. George Grantham Bain Collection: Library of Congress</a:t>
            </a:r>
            <a:endParaRPr lang="en-US" sz="12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uffrage pageant American Memory.jpg"/>
          <p:cNvPicPr>
            <a:picLocks noChangeAspect="1"/>
          </p:cNvPicPr>
          <p:nvPr/>
        </p:nvPicPr>
        <p:blipFill>
          <a:blip r:embed="rId2" cstate="print"/>
          <a:srcRect l="883" t="2139" r="2200" b="6077"/>
          <a:stretch>
            <a:fillRect/>
          </a:stretch>
        </p:blipFill>
        <p:spPr>
          <a:xfrm>
            <a:off x="4" y="246201"/>
            <a:ext cx="9141803" cy="6155031"/>
          </a:xfrm>
          <a:prstGeom prst="rect">
            <a:avLst/>
          </a:prstGeom>
        </p:spPr>
      </p:pic>
      <p:sp>
        <p:nvSpPr>
          <p:cNvPr id="3" name="TextBox 2"/>
          <p:cNvSpPr txBox="1"/>
          <p:nvPr/>
        </p:nvSpPr>
        <p:spPr>
          <a:xfrm>
            <a:off x="0" y="6401233"/>
            <a:ext cx="9143999" cy="461665"/>
          </a:xfrm>
          <a:prstGeom prst="rect">
            <a:avLst/>
          </a:prstGeom>
          <a:noFill/>
        </p:spPr>
        <p:txBody>
          <a:bodyPr wrap="square" rtlCol="0">
            <a:spAutoFit/>
          </a:bodyPr>
          <a:lstStyle/>
          <a:p>
            <a:r>
              <a:rPr lang="en-US" sz="1200" b="1" dirty="0" smtClean="0"/>
              <a:t>Florence Fleming Noyes, full-length pose, wearing costume of "Liberty" at suffrage pageant, other participants standing in background in front of the Treasury Building, Washington, D.C.</a:t>
            </a:r>
            <a:endParaRPr lang="en-US" sz="1200"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Armstrong, N. (1969, July 20). </a:t>
            </a:r>
            <a:r>
              <a:rPr lang="en-US" i="1" dirty="0" smtClean="0"/>
              <a:t>Apollo Xi. </a:t>
            </a:r>
            <a:r>
              <a:rPr lang="en-US" dirty="0" smtClean="0"/>
              <a:t>[Photo]. 	Google: LIFE Photo Archive.</a:t>
            </a:r>
          </a:p>
          <a:p>
            <a:r>
              <a:rPr lang="en-US" dirty="0" smtClean="0"/>
              <a:t>Bang, M. (2000). </a:t>
            </a:r>
            <a:r>
              <a:rPr lang="en-US" i="1" dirty="0" smtClean="0"/>
              <a:t>Picture this: How pictures work. </a:t>
            </a:r>
            <a:r>
              <a:rPr lang="en-US" dirty="0" smtClean="0"/>
              <a:t>San 	Francisco: </a:t>
            </a:r>
            <a:r>
              <a:rPr lang="en-US" dirty="0" err="1" smtClean="0"/>
              <a:t>SeaStar</a:t>
            </a:r>
            <a:r>
              <a:rPr lang="en-US" dirty="0" smtClean="0"/>
              <a:t> Books.</a:t>
            </a:r>
          </a:p>
          <a:p>
            <a:r>
              <a:rPr lang="en-US" dirty="0" err="1" smtClean="0"/>
              <a:t>Beitler</a:t>
            </a:r>
            <a:r>
              <a:rPr lang="en-US" dirty="0" smtClean="0"/>
              <a:t>, L. (1930, August 7). </a:t>
            </a:r>
            <a:r>
              <a:rPr lang="en-US" i="1" dirty="0" smtClean="0"/>
              <a:t>Untitled</a:t>
            </a:r>
            <a:r>
              <a:rPr lang="en-US" dirty="0" smtClean="0"/>
              <a:t>. [Photograph]. 	Marion, Indiana.</a:t>
            </a:r>
          </a:p>
          <a:p>
            <a:r>
              <a:rPr lang="en-US" dirty="0" err="1" smtClean="0"/>
              <a:t>Giorgis</a:t>
            </a:r>
            <a:r>
              <a:rPr lang="en-US" dirty="0" smtClean="0"/>
              <a:t>, C., &amp; Johnson, N. (1999). Children's books: 	Visual literacy. </a:t>
            </a:r>
            <a:r>
              <a:rPr lang="en-US" i="1" dirty="0" smtClean="0"/>
              <a:t>Reading Teacher</a:t>
            </a:r>
            <a:r>
              <a:rPr lang="en-US" dirty="0" smtClean="0"/>
              <a:t>, </a:t>
            </a:r>
            <a:r>
              <a:rPr lang="en-US" i="1" dirty="0" smtClean="0"/>
              <a:t>53</a:t>
            </a:r>
            <a:r>
              <a:rPr lang="en-US" dirty="0" smtClean="0"/>
              <a:t>(2), 146.</a:t>
            </a:r>
          </a:p>
          <a:p>
            <a:r>
              <a:rPr lang="en-US" dirty="0" smtClean="0"/>
              <a:t>J. Paul Getty Trust. (</a:t>
            </a:r>
            <a:r>
              <a:rPr lang="en-US" dirty="0" err="1" smtClean="0"/>
              <a:t>n.d</a:t>
            </a:r>
            <a:r>
              <a:rPr lang="en-US" dirty="0" smtClean="0"/>
              <a:t>.). The elements of art.  </a:t>
            </a:r>
            <a:r>
              <a:rPr lang="en-US" i="1" dirty="0" smtClean="0"/>
              <a:t>The 	Getty.</a:t>
            </a:r>
            <a:r>
              <a:rPr lang="en-US" dirty="0" smtClean="0"/>
              <a:t> Retrieved June 15, 2010, from 	</a:t>
            </a:r>
            <a:r>
              <a:rPr lang="en-US" dirty="0" smtClean="0">
                <a:hlinkClick r:id="rId2"/>
              </a:rPr>
              <a:t>http://www.getty.edu/education/teachers/building	_lessons/elements.html#line</a:t>
            </a:r>
            <a:endParaRPr lang="en-US" dirty="0" smtClean="0"/>
          </a:p>
          <a:p>
            <a:endParaRPr lang="en-US" i="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Major League Baseball. (2009, July 23). </a:t>
            </a:r>
            <a:r>
              <a:rPr lang="en-US" i="1" dirty="0" smtClean="0"/>
              <a:t>Tampa Bay at 	Chicago</a:t>
            </a:r>
            <a:r>
              <a:rPr lang="en-US" dirty="0" smtClean="0"/>
              <a:t>. [Broadcast]. Chicago: Comcast 	</a:t>
            </a:r>
            <a:r>
              <a:rPr lang="en-US" dirty="0" err="1" smtClean="0"/>
              <a:t>SportsNet</a:t>
            </a:r>
            <a:r>
              <a:rPr lang="en-US" dirty="0" smtClean="0"/>
              <a:t>.</a:t>
            </a:r>
          </a:p>
          <a:p>
            <a:r>
              <a:rPr lang="en-US" dirty="0" smtClean="0"/>
              <a:t>Picasso, P. (1937). </a:t>
            </a:r>
            <a:r>
              <a:rPr lang="en-US" i="1" dirty="0" smtClean="0"/>
              <a:t>Guernica</a:t>
            </a:r>
            <a:r>
              <a:rPr lang="en-US" dirty="0" smtClean="0"/>
              <a:t>. [Painting]. Madrid, Spain: 	</a:t>
            </a:r>
            <a:r>
              <a:rPr lang="en-US" dirty="0" err="1" smtClean="0"/>
              <a:t>Museo</a:t>
            </a:r>
            <a:r>
              <a:rPr lang="en-US" dirty="0" smtClean="0"/>
              <a:t> Reina Sofia.</a:t>
            </a:r>
          </a:p>
          <a:p>
            <a:r>
              <a:rPr lang="en-US" dirty="0" smtClean="0"/>
              <a:t>[Unknown]. (1913, March). </a:t>
            </a:r>
            <a:r>
              <a:rPr lang="en-US" i="1" dirty="0" smtClean="0"/>
              <a:t>By Popular Demand. 	</a:t>
            </a:r>
            <a:r>
              <a:rPr lang="en-US" dirty="0" smtClean="0"/>
              <a:t>[Photo]. George Grantham Bain Collection: Library 	of Congress.</a:t>
            </a:r>
          </a:p>
          <a:p>
            <a:r>
              <a:rPr lang="en-US" i="1" dirty="0" smtClean="0"/>
              <a:t>Using Primary Sources </a:t>
            </a:r>
            <a:r>
              <a:rPr lang="en-US" dirty="0" smtClean="0"/>
              <a:t>(Teacher ed.). (</a:t>
            </a:r>
            <a:r>
              <a:rPr lang="en-US" dirty="0" err="1" smtClean="0"/>
              <a:t>n.d</a:t>
            </a:r>
            <a:r>
              <a:rPr lang="en-US" dirty="0" smtClean="0"/>
              <a:t>.). 	[Pamphlet]. Retrieved from 	</a:t>
            </a:r>
            <a:r>
              <a:rPr lang="en-US" dirty="0" smtClean="0">
                <a:hlinkClick r:id="rId2"/>
              </a:rPr>
              <a:t>http://www.loc.gov/teachers/usingprimarysources/</a:t>
            </a:r>
            <a:endParaRPr lang="en-US" dirty="0" smtClean="0"/>
          </a:p>
          <a:p>
            <a:r>
              <a:rPr lang="en-US" dirty="0" smtClean="0"/>
              <a:t>Widener, J. (1989, June 5). </a:t>
            </a:r>
            <a:r>
              <a:rPr lang="en-US" i="1" dirty="0" smtClean="0"/>
              <a:t>Tank Man. </a:t>
            </a:r>
            <a:r>
              <a:rPr lang="en-US" dirty="0" smtClean="0"/>
              <a:t>[Photo]. 	Tiananmen Square, China: Associate Press.</a:t>
            </a:r>
          </a:p>
          <a:p>
            <a:endParaRPr lang="en-US" i="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951748"/>
            <a:ext cx="8013192" cy="1636776"/>
          </a:xfrm>
        </p:spPr>
        <p:txBody>
          <a:bodyPr>
            <a:normAutofit/>
          </a:bodyPr>
          <a:lstStyle/>
          <a:p>
            <a:r>
              <a:rPr lang="en-US" sz="7200" dirty="0" smtClean="0"/>
              <a:t>Line</a:t>
            </a:r>
            <a:endParaRPr lang="en-US" sz="7200" dirty="0"/>
          </a:p>
        </p:txBody>
      </p:sp>
      <p:sp>
        <p:nvSpPr>
          <p:cNvPr id="3" name="TextBox 2"/>
          <p:cNvSpPr txBox="1"/>
          <p:nvPr/>
        </p:nvSpPr>
        <p:spPr>
          <a:xfrm>
            <a:off x="1303698" y="2933323"/>
            <a:ext cx="6690511" cy="954107"/>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rPr>
              <a:t>an identifiable path created by a point moving in space. </a:t>
            </a:r>
            <a:endParaRPr lang="en-US" sz="2800" b="1" dirty="0">
              <a:effectLst>
                <a:outerShdw blurRad="38100" dist="38100" dir="2700000" algn="tl">
                  <a:srgbClr val="000000">
                    <a:alpha val="43137"/>
                  </a:srgbClr>
                </a:outerShdw>
              </a:effectLst>
            </a:endParaRPr>
          </a:p>
        </p:txBody>
      </p:sp>
      <p:sp>
        <p:nvSpPr>
          <p:cNvPr id="4" name="TextBox 3"/>
          <p:cNvSpPr txBox="1"/>
          <p:nvPr/>
        </p:nvSpPr>
        <p:spPr>
          <a:xfrm>
            <a:off x="1312757" y="3883939"/>
            <a:ext cx="4825497" cy="307777"/>
          </a:xfrm>
          <a:prstGeom prst="rect">
            <a:avLst/>
          </a:prstGeom>
          <a:noFill/>
        </p:spPr>
        <p:txBody>
          <a:bodyPr wrap="square" rtlCol="0">
            <a:spAutoFit/>
          </a:bodyPr>
          <a:lstStyle/>
          <a:p>
            <a:r>
              <a:rPr lang="en-US" sz="1400" b="1" dirty="0" smtClean="0">
                <a:solidFill>
                  <a:schemeClr val="bg2">
                    <a:lumMod val="20000"/>
                    <a:lumOff val="80000"/>
                  </a:schemeClr>
                </a:solidFill>
                <a:effectLst>
                  <a:outerShdw blurRad="38100" dist="38100" dir="2700000" algn="tl">
                    <a:srgbClr val="000000">
                      <a:alpha val="43137"/>
                    </a:srgbClr>
                  </a:outerShdw>
                </a:effectLst>
              </a:rPr>
              <a:t>(J. Paul Getty Trust, </a:t>
            </a:r>
            <a:r>
              <a:rPr lang="en-US" sz="1400" b="1" dirty="0" err="1" smtClean="0">
                <a:solidFill>
                  <a:schemeClr val="bg2">
                    <a:lumMod val="20000"/>
                    <a:lumOff val="80000"/>
                  </a:schemeClr>
                </a:solidFill>
                <a:effectLst>
                  <a:outerShdw blurRad="38100" dist="38100" dir="2700000" algn="tl">
                    <a:srgbClr val="000000">
                      <a:alpha val="43137"/>
                    </a:srgbClr>
                  </a:outerShdw>
                </a:effectLst>
              </a:rPr>
              <a:t>n.d</a:t>
            </a:r>
            <a:r>
              <a:rPr lang="en-US" sz="1400" b="1" dirty="0" smtClean="0">
                <a:solidFill>
                  <a:schemeClr val="bg2">
                    <a:lumMod val="20000"/>
                    <a:lumOff val="80000"/>
                  </a:schemeClr>
                </a:solidFill>
                <a:effectLst>
                  <a:outerShdw blurRad="38100" dist="38100" dir="2700000" algn="tl">
                    <a:srgbClr val="000000">
                      <a:alpha val="43137"/>
                    </a:srgbClr>
                  </a:outerShdw>
                </a:effectLst>
              </a:rPr>
              <a:t>.)</a:t>
            </a:r>
            <a:endParaRPr lang="en-US" sz="1400" dirty="0">
              <a:solidFill>
                <a:schemeClr val="bg2">
                  <a:lumMod val="20000"/>
                  <a:lumOff val="80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61288" y="3255264"/>
            <a:ext cx="6949440" cy="73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230555" y="950433"/>
            <a:ext cx="7106971" cy="4608214"/>
          </a:xfrm>
          <a:prstGeom prst="rect">
            <a:avLst/>
          </a:prstGeom>
          <a:solidFill>
            <a:schemeClr val="bg1"/>
          </a:solidFill>
          <a:ln cmpd="sng">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3000"/>
                                        <p:tgtEl>
                                          <p:spTgt spid="9"/>
                                        </p:tgtEl>
                                        <p:attrNameLst>
                                          <p:attrName>ppt_x</p:attrName>
                                        </p:attrNameLst>
                                      </p:cBhvr>
                                      <p:tavLst>
                                        <p:tav tm="0">
                                          <p:val>
                                            <p:strVal val="ppt_x"/>
                                          </p:val>
                                        </p:tav>
                                        <p:tav tm="100000">
                                          <p:val>
                                            <p:strVal val="1+ppt_w/2"/>
                                          </p:val>
                                        </p:tav>
                                      </p:tavLst>
                                    </p:anim>
                                    <p:anim calcmode="lin" valueType="num">
                                      <p:cBhvr additive="base">
                                        <p:cTn id="7" dur="3000"/>
                                        <p:tgtEl>
                                          <p:spTgt spid="9"/>
                                        </p:tgtEl>
                                        <p:attrNameLst>
                                          <p:attrName>ppt_y</p:attrName>
                                        </p:attrNameLst>
                                      </p:cBhvr>
                                      <p:tavLst>
                                        <p:tav tm="0">
                                          <p:val>
                                            <p:strVal val="ppt_y"/>
                                          </p:val>
                                        </p:tav>
                                        <p:tav tm="100000">
                                          <p:val>
                                            <p:strVal val="ppt_y"/>
                                          </p:val>
                                        </p:tav>
                                      </p:tavLst>
                                    </p:anim>
                                    <p:set>
                                      <p:cBhvr>
                                        <p:cTn id="8" dur="1" fill="hold">
                                          <p:stCondLst>
                                            <p:cond delay="2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ine1.jpg"/>
          <p:cNvPicPr>
            <a:picLocks noChangeAspect="1"/>
          </p:cNvPicPr>
          <p:nvPr/>
        </p:nvPicPr>
        <p:blipFill>
          <a:blip r:embed="rId3" cstate="print"/>
          <a:stretch>
            <a:fillRect/>
          </a:stretch>
        </p:blipFill>
        <p:spPr>
          <a:xfrm>
            <a:off x="-2070" y="-405920"/>
            <a:ext cx="9146070" cy="726392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ine2.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ine3.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951748"/>
            <a:ext cx="8013192" cy="1636776"/>
          </a:xfrm>
        </p:spPr>
        <p:txBody>
          <a:bodyPr>
            <a:normAutofit/>
          </a:bodyPr>
          <a:lstStyle/>
          <a:p>
            <a:r>
              <a:rPr lang="en-US" sz="7200" dirty="0" smtClean="0"/>
              <a:t>Shape</a:t>
            </a:r>
            <a:endParaRPr lang="en-US" sz="7200" dirty="0"/>
          </a:p>
        </p:txBody>
      </p:sp>
      <p:sp>
        <p:nvSpPr>
          <p:cNvPr id="3" name="TextBox 2"/>
          <p:cNvSpPr txBox="1"/>
          <p:nvPr/>
        </p:nvSpPr>
        <p:spPr>
          <a:xfrm>
            <a:off x="1303698" y="2933323"/>
            <a:ext cx="6690511" cy="1384995"/>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rPr>
              <a:t>an object that has only height and width; usually defined by line, which can provide its contour.</a:t>
            </a:r>
            <a:endParaRPr lang="en-US" sz="2800" b="1" dirty="0">
              <a:effectLst>
                <a:outerShdw blurRad="38100" dist="38100" dir="2700000" algn="tl">
                  <a:srgbClr val="000000">
                    <a:alpha val="43137"/>
                  </a:srgbClr>
                </a:outerShdw>
              </a:effectLst>
            </a:endParaRPr>
          </a:p>
        </p:txBody>
      </p:sp>
      <p:sp>
        <p:nvSpPr>
          <p:cNvPr id="4" name="TextBox 3"/>
          <p:cNvSpPr txBox="1"/>
          <p:nvPr/>
        </p:nvSpPr>
        <p:spPr>
          <a:xfrm>
            <a:off x="1312757" y="4472384"/>
            <a:ext cx="4825497" cy="307777"/>
          </a:xfrm>
          <a:prstGeom prst="rect">
            <a:avLst/>
          </a:prstGeom>
          <a:noFill/>
        </p:spPr>
        <p:txBody>
          <a:bodyPr wrap="square" rtlCol="0">
            <a:spAutoFit/>
          </a:bodyPr>
          <a:lstStyle/>
          <a:p>
            <a:r>
              <a:rPr lang="en-US" sz="1400" b="1" dirty="0" smtClean="0">
                <a:solidFill>
                  <a:schemeClr val="bg2">
                    <a:lumMod val="20000"/>
                    <a:lumOff val="80000"/>
                  </a:schemeClr>
                </a:solidFill>
                <a:effectLst>
                  <a:outerShdw blurRad="38100" dist="38100" dir="2700000" algn="tl">
                    <a:srgbClr val="000000">
                      <a:alpha val="43137"/>
                    </a:srgbClr>
                  </a:outerShdw>
                </a:effectLst>
              </a:rPr>
              <a:t>(J. Paul Getty Trust, </a:t>
            </a:r>
            <a:r>
              <a:rPr lang="en-US" sz="1400" b="1" dirty="0" err="1" smtClean="0">
                <a:solidFill>
                  <a:schemeClr val="bg2">
                    <a:lumMod val="20000"/>
                    <a:lumOff val="80000"/>
                  </a:schemeClr>
                </a:solidFill>
                <a:effectLst>
                  <a:outerShdw blurRad="38100" dist="38100" dir="2700000" algn="tl">
                    <a:srgbClr val="000000">
                      <a:alpha val="43137"/>
                    </a:srgbClr>
                  </a:outerShdw>
                </a:effectLst>
              </a:rPr>
              <a:t>n.d</a:t>
            </a:r>
            <a:r>
              <a:rPr lang="en-US" sz="1400" b="1" dirty="0" smtClean="0">
                <a:solidFill>
                  <a:schemeClr val="bg2">
                    <a:lumMod val="20000"/>
                    <a:lumOff val="80000"/>
                  </a:schemeClr>
                </a:solidFill>
                <a:effectLst>
                  <a:outerShdw blurRad="38100" dist="38100" dir="2700000" algn="tl">
                    <a:srgbClr val="000000">
                      <a:alpha val="43137"/>
                    </a:srgbClr>
                  </a:outerShdw>
                </a:effectLst>
              </a:rPr>
              <a:t>.)</a:t>
            </a:r>
            <a:endParaRPr lang="en-US" sz="1400" dirty="0">
              <a:solidFill>
                <a:schemeClr val="bg2">
                  <a:lumMod val="20000"/>
                  <a:lumOff val="80000"/>
                </a:schemeClr>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1138</TotalTime>
  <Words>1045</Words>
  <Application>Microsoft Office PowerPoint</Application>
  <PresentationFormat>On-screen Show (4:3)</PresentationFormat>
  <Paragraphs>103</Paragraphs>
  <Slides>36</Slides>
  <Notes>23</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Module</vt:lpstr>
      <vt:lpstr>Visual Literacy</vt:lpstr>
      <vt:lpstr>What is it?</vt:lpstr>
      <vt:lpstr>Looking at picture books</vt:lpstr>
      <vt:lpstr>Line</vt:lpstr>
      <vt:lpstr>Slide 5</vt:lpstr>
      <vt:lpstr>Slide 6</vt:lpstr>
      <vt:lpstr>Slide 7</vt:lpstr>
      <vt:lpstr>Slide 8</vt:lpstr>
      <vt:lpstr>Shape</vt:lpstr>
      <vt:lpstr>Slide 10</vt:lpstr>
      <vt:lpstr>Slide 11</vt:lpstr>
      <vt:lpstr>Space</vt:lpstr>
      <vt:lpstr>Slide 13</vt:lpstr>
      <vt:lpstr>Slide 14</vt:lpstr>
      <vt:lpstr>Slide 15</vt:lpstr>
      <vt:lpstr>Color</vt:lpstr>
      <vt:lpstr>Slide 17</vt:lpstr>
      <vt:lpstr>Slide 18</vt:lpstr>
      <vt:lpstr>Describing Color</vt:lpstr>
      <vt:lpstr>Describing Color</vt:lpstr>
      <vt:lpstr>Reading Pictures</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Resources:</vt:lpstr>
      <vt:lpstr>Resources: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Visual Literacy</dc:title>
  <dc:creator>admin</dc:creator>
  <cp:lastModifiedBy>William Maxfield</cp:lastModifiedBy>
  <cp:revision>90</cp:revision>
  <dcterms:created xsi:type="dcterms:W3CDTF">2010-06-15T15:55:27Z</dcterms:created>
  <dcterms:modified xsi:type="dcterms:W3CDTF">2012-01-25T15:08:06Z</dcterms:modified>
</cp:coreProperties>
</file>