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9" r:id="rId11"/>
    <p:sldId id="267" r:id="rId12"/>
    <p:sldId id="263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embeddedFontLs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A32BC-DF89-43A6-8F53-E27D4C97CC03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F52E-35F7-40AB-9F06-B26718220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EE5FB-AEEC-4DD7-96FA-87C18A6E14C0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230AB-5FA0-4806-8640-9D9CEE39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66D82-1AC1-4575-B5D6-A544C7D49308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32253-50D1-4824-AF86-93E23D862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32AB6-4958-4BA9-8C27-0F7A9E1CAA49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B141C-CDE6-4961-94D3-11E9A109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88D05-EF34-405C-AB41-BD9AFFA8C7D2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FB670-5284-4CBC-9469-8FCF08F83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21261-C67D-46DC-A2BE-E3A68C71798F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CC7A3-571A-40B8-92C4-78234B93A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D96E3-FCE8-4E4F-A8DA-ECD55833A895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3FDE-4A8A-4C78-8C05-1B6B5E12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0D1C2-BD83-43D2-A2C3-8970EC7AE46C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94191-9245-463F-916D-4C1B03104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91E55-BD26-472B-B4FA-D8601BD9C051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A7B0-0437-45BA-958C-5B8620994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3D281-D90E-4E23-8BB4-AC796AB33DBB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837-8AAD-4DD4-A132-73F879077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9C195-CA4B-4432-991C-3B929DE3C9CD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2DF74-6B6A-421A-87E7-A881C0418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9E58CB-672A-4057-AAC4-3875933933C2}" type="datetimeFigureOut">
              <a:rPr lang="en-US"/>
              <a:pPr>
                <a:defRPr/>
              </a:pPr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91685E-423B-4307-9ED1-1421C7EFE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1905000"/>
            <a:ext cx="7924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Sentence diagramming is a way of visually understanding the structure of a sentence.</a:t>
            </a:r>
          </a:p>
          <a:p>
            <a:endParaRPr lang="en-US" sz="2400"/>
          </a:p>
          <a:p>
            <a:r>
              <a:rPr lang="en-US" sz="2400"/>
              <a:t>Every type of word in the English language has a special way of being diagrammed!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Subject Complements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384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Predicate Adjective: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6313" y="2689225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929313" y="2363788"/>
            <a:ext cx="0" cy="650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34113" y="2363788"/>
            <a:ext cx="327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77113" y="2363788"/>
            <a:ext cx="723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green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070725" y="2347913"/>
            <a:ext cx="153988" cy="341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62513" y="2363788"/>
            <a:ext cx="852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marker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029200" y="390683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72200" y="358140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446838" y="3581400"/>
            <a:ext cx="803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be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543800" y="3581400"/>
            <a:ext cx="666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scary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342188" y="3560763"/>
            <a:ext cx="166687" cy="346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105400" y="3581400"/>
            <a:ext cx="693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caves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1000" y="3635375"/>
            <a:ext cx="2433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Dark caves can be scary.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373688" y="39068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 rot="3672368">
            <a:off x="5472907" y="4139406"/>
            <a:ext cx="622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Dark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81000" y="2486025"/>
            <a:ext cx="2098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marker is green.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029200" y="5605463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248400" y="5280025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324600" y="5280025"/>
            <a:ext cx="487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366000" y="5280025"/>
            <a:ext cx="90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exciting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7164388" y="5259388"/>
            <a:ext cx="166687" cy="346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257800" y="5280025"/>
            <a:ext cx="1011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Concerts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81000" y="5334000"/>
            <a:ext cx="2651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Concerts are very exciting.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5114925" y="2657475"/>
            <a:ext cx="341313" cy="623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 rot="3672368">
            <a:off x="5183187" y="2754313"/>
            <a:ext cx="498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7847013" y="5595938"/>
            <a:ext cx="533400" cy="976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 rot="3672368">
            <a:off x="8013700" y="5962651"/>
            <a:ext cx="587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very</a:t>
            </a:r>
          </a:p>
        </p:txBody>
      </p:sp>
      <p:sp>
        <p:nvSpPr>
          <p:cNvPr id="11295" name="TextBox 32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27" grpId="0"/>
      <p:bldP spid="28" grpId="0"/>
      <p:bldP spid="30" grpId="0"/>
      <p:bldP spid="31" grpId="0"/>
      <p:bldP spid="34" grpId="0"/>
      <p:bldP spid="36" grpId="0"/>
      <p:bldP spid="39" grpId="0"/>
      <p:bldP spid="40" grpId="0"/>
      <p:bldP spid="42" grpId="0"/>
      <p:bldP spid="43" grpId="0"/>
      <p:bldP spid="47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Subject Complements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Predicate Noun: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6313" y="2689225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929313" y="2363788"/>
            <a:ext cx="0" cy="650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34113" y="2363788"/>
            <a:ext cx="487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77113" y="2363788"/>
            <a:ext cx="993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students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070725" y="2347913"/>
            <a:ext cx="153988" cy="341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62513" y="2363788"/>
            <a:ext cx="636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029200" y="390683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72200" y="358140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446838" y="3581400"/>
            <a:ext cx="487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543800" y="3581400"/>
            <a:ext cx="1185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spelunkers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342188" y="3560763"/>
            <a:ext cx="166687" cy="346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105400" y="3581400"/>
            <a:ext cx="1050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explorers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1000" y="3635375"/>
            <a:ext cx="301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Cave explorers are spelunkers.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373688" y="39068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 rot="3672368">
            <a:off x="5541169" y="4269582"/>
            <a:ext cx="631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Cave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81000" y="2486025"/>
            <a:ext cx="1912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 are students.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029200" y="5605463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867400" y="5280025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943600" y="5280025"/>
            <a:ext cx="131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will become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440613" y="5280025"/>
            <a:ext cx="1074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president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7239000" y="5259388"/>
            <a:ext cx="166688" cy="346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105400" y="5280025"/>
            <a:ext cx="44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81000" y="5334000"/>
            <a:ext cx="3460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 will become the next president.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7529513" y="5595938"/>
            <a:ext cx="533400" cy="976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 rot="3672368">
            <a:off x="7741444" y="5961857"/>
            <a:ext cx="498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8074025" y="5595938"/>
            <a:ext cx="533400" cy="976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 rot="3672368">
            <a:off x="8236743" y="5961857"/>
            <a:ext cx="595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</p:txBody>
      </p:sp>
      <p:sp>
        <p:nvSpPr>
          <p:cNvPr id="12319" name="TextBox 32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27" grpId="0"/>
      <p:bldP spid="28" grpId="0"/>
      <p:bldP spid="30" grpId="0"/>
      <p:bldP spid="31" grpId="0"/>
      <p:bldP spid="34" grpId="0"/>
      <p:bldP spid="36" grpId="0"/>
      <p:bldP spid="39" grpId="0"/>
      <p:bldP spid="40" grpId="0"/>
      <p:bldP spid="42" grpId="0"/>
      <p:bldP spid="43" grpId="0"/>
      <p:bldP spid="47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What about objects and subject complements?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Direct Objects:</a:t>
            </a:r>
            <a:r>
              <a:rPr lang="en-US" sz="2800">
                <a:solidFill>
                  <a:srgbClr val="00B0F0"/>
                </a:solidFill>
              </a:rPr>
              <a:t> Draw a </a:t>
            </a:r>
            <a:r>
              <a:rPr lang="en-US" sz="2800" u="sng">
                <a:solidFill>
                  <a:srgbClr val="00B0F0"/>
                </a:solidFill>
              </a:rPr>
              <a:t>vertical</a:t>
            </a:r>
            <a:r>
              <a:rPr lang="en-US" sz="2800">
                <a:solidFill>
                  <a:srgbClr val="00B0F0"/>
                </a:solidFill>
              </a:rPr>
              <a:t> line </a:t>
            </a:r>
            <a:r>
              <a:rPr lang="en-US" sz="2800" i="1">
                <a:solidFill>
                  <a:srgbClr val="00B0F0"/>
                </a:solidFill>
              </a:rPr>
              <a:t>that does </a:t>
            </a:r>
            <a:r>
              <a:rPr lang="en-US" sz="2800" i="1" u="sng">
                <a:solidFill>
                  <a:srgbClr val="00B0F0"/>
                </a:solidFill>
              </a:rPr>
              <a:t>not</a:t>
            </a:r>
            <a:r>
              <a:rPr lang="en-US" sz="2800" i="1">
                <a:solidFill>
                  <a:srgbClr val="00B0F0"/>
                </a:solidFill>
              </a:rPr>
              <a:t> cross the horizontal line </a:t>
            </a:r>
            <a:r>
              <a:rPr lang="en-US" sz="2800">
                <a:solidFill>
                  <a:srgbClr val="00B0F0"/>
                </a:solidFill>
              </a:rPr>
              <a:t>after the verb.</a:t>
            </a:r>
            <a:endParaRPr lang="en-US" sz="2800" b="1">
              <a:solidFill>
                <a:srgbClr val="00B0F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819400" y="423068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62400" y="390525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905250"/>
            <a:ext cx="1125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 eating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905250"/>
            <a:ext cx="64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pizza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299075" y="3905250"/>
            <a:ext cx="0" cy="325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82925" y="3905250"/>
            <a:ext cx="636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33600" y="5562600"/>
            <a:ext cx="100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(subject)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38600" y="5791200"/>
            <a:ext cx="1209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(predicate)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792413" y="4800600"/>
            <a:ext cx="34448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643438" y="5029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91200" y="5562600"/>
            <a:ext cx="1487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(direct object)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019800" y="4800600"/>
            <a:ext cx="3444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486400" y="2401888"/>
            <a:ext cx="1338263" cy="12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72075" y="3740150"/>
            <a:ext cx="288925" cy="64452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30" name="TextBox 22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9" grpId="0"/>
      <p:bldP spid="20" grpId="0"/>
      <p:bldP spid="24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Direct Objects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Now you try…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029200" y="3179763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72200" y="2852738"/>
            <a:ext cx="0" cy="652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48400" y="2852738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battered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96200" y="2852738"/>
            <a:ext cx="71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shore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8875" y="2852738"/>
            <a:ext cx="0" cy="327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92725" y="2852738"/>
            <a:ext cx="760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waves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2906713"/>
            <a:ext cx="3602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Awesome waves battered the shore.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373688" y="3179763"/>
            <a:ext cx="533400" cy="968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00963" y="3168650"/>
            <a:ext cx="533400" cy="9763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 rot="3672368">
            <a:off x="5303044" y="3540919"/>
            <a:ext cx="1108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Awesome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 rot="3672368">
            <a:off x="7911306" y="3534569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029200" y="505618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2200" y="473075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730750"/>
            <a:ext cx="636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stole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96200" y="473075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doll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7508875" y="4730750"/>
            <a:ext cx="0" cy="325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292725" y="4730750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sister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1000" y="4784725"/>
            <a:ext cx="3113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My sister stole my favorite doll.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5373688" y="505618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0" y="5064125"/>
            <a:ext cx="533400" cy="9763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3672368">
            <a:off x="5614194" y="5418932"/>
            <a:ext cx="485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My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3672368">
            <a:off x="7847013" y="5470525"/>
            <a:ext cx="468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my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8174038" y="5064125"/>
            <a:ext cx="533400" cy="9763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 rot="3672368">
            <a:off x="8197056" y="5471319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favorite</a:t>
            </a:r>
          </a:p>
        </p:txBody>
      </p:sp>
      <p:sp>
        <p:nvSpPr>
          <p:cNvPr id="14364" name="TextBox 34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7" grpId="0"/>
      <p:bldP spid="26" grpId="0"/>
      <p:bldP spid="27" grpId="0"/>
      <p:bldP spid="21" grpId="0"/>
      <p:bldP spid="22" grpId="0"/>
      <p:bldP spid="25" grpId="0"/>
      <p:bldP spid="28" grpId="0"/>
      <p:bldP spid="31" grpId="0"/>
      <p:bldP spid="32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Compound Direct Objects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Compound direct objects: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52925" y="3255963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191125" y="2928938"/>
            <a:ext cx="0" cy="652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267325" y="2928938"/>
            <a:ext cx="855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bought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181725" y="2928938"/>
            <a:ext cx="0" cy="327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29125" y="292893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2906713"/>
            <a:ext cx="2843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 bought a CD and a shirt.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6172200" y="2717800"/>
            <a:ext cx="533400" cy="527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172200" y="3255963"/>
            <a:ext cx="533400" cy="522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705600" y="2717800"/>
            <a:ext cx="152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05600" y="3778250"/>
            <a:ext cx="152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05600" y="2732088"/>
            <a:ext cx="0" cy="104616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131050" y="2362200"/>
            <a:ext cx="450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CD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131050" y="3440113"/>
            <a:ext cx="606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shirt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 rot="-5400000">
            <a:off x="6359525" y="3074988"/>
            <a:ext cx="496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and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43763" y="2714625"/>
            <a:ext cx="381000" cy="361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 rot="2510534">
            <a:off x="7372350" y="2638425"/>
            <a:ext cx="295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7243763" y="3790950"/>
            <a:ext cx="381000" cy="361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 rot="2510534">
            <a:off x="7372350" y="3714750"/>
            <a:ext cx="295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4352925" y="5376863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114925" y="5051425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114925" y="5051425"/>
            <a:ext cx="1050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did order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6181725" y="5051425"/>
            <a:ext cx="0" cy="325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438650" y="5051425"/>
            <a:ext cx="523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You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2400" y="5029200"/>
            <a:ext cx="3757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Did you order some soup and a salad?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6172200" y="4840288"/>
            <a:ext cx="533400" cy="525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172200" y="5376863"/>
            <a:ext cx="533400" cy="522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705600" y="4840288"/>
            <a:ext cx="152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705600" y="5899150"/>
            <a:ext cx="152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705600" y="4852988"/>
            <a:ext cx="0" cy="104616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131050" y="4484688"/>
            <a:ext cx="6397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soup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131050" y="5562600"/>
            <a:ext cx="671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salad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 rot="-5400000">
            <a:off x="6359525" y="5197475"/>
            <a:ext cx="496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and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7312025" y="4870450"/>
            <a:ext cx="612775" cy="593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 rot="2510534">
            <a:off x="7346950" y="4910138"/>
            <a:ext cx="695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some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7243763" y="5913438"/>
            <a:ext cx="381000" cy="360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2510534">
            <a:off x="7372350" y="5837238"/>
            <a:ext cx="295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400" name="TextBox 45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17" grpId="0"/>
      <p:bldP spid="47" grpId="0"/>
      <p:bldP spid="48" grpId="0"/>
      <p:bldP spid="49" grpId="0"/>
      <p:bldP spid="50" grpId="0"/>
      <p:bldP spid="52" grpId="0"/>
      <p:bldP spid="55" grpId="0"/>
      <p:bldP spid="57" grpId="0"/>
      <p:bldP spid="58" grpId="0"/>
      <p:bldP spid="64" grpId="0"/>
      <p:bldP spid="65" grpId="0"/>
      <p:bldP spid="66" grpId="0"/>
      <p:bldP spid="68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What about objects and subject complements?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Indirect Objects:</a:t>
            </a:r>
            <a:r>
              <a:rPr lang="en-US" sz="2800">
                <a:solidFill>
                  <a:srgbClr val="00B0F0"/>
                </a:solidFill>
              </a:rPr>
              <a:t> Write an indirect object below the verb, on a horizontal line connected to the verb with a slanted line.</a:t>
            </a:r>
            <a:endParaRPr lang="en-US" sz="2800" b="1">
              <a:solidFill>
                <a:srgbClr val="00B0F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91000" y="423068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0" y="390525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2600" y="3905250"/>
            <a:ext cx="612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gave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0" y="3905250"/>
            <a:ext cx="65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670675" y="3905250"/>
            <a:ext cx="0" cy="325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54525" y="3905250"/>
            <a:ext cx="646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Mike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68700" y="3171825"/>
            <a:ext cx="1003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(subject)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38763" y="2940050"/>
            <a:ext cx="1209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(predicate)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67600" y="3135313"/>
            <a:ext cx="1487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(direct object)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6972300" y="4230688"/>
            <a:ext cx="320675" cy="4587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3220914">
            <a:off x="7067551" y="4295775"/>
            <a:ext cx="449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his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5486400" y="4230688"/>
            <a:ext cx="457200" cy="6556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943600" y="4886325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057900" y="4524375"/>
            <a:ext cx="611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Sally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8125" y="3124200"/>
            <a:ext cx="2505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Mike gave Sally his book.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81663" y="5867400"/>
            <a:ext cx="16589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(indirect object)</a:t>
            </a:r>
          </a:p>
        </p:txBody>
      </p:sp>
      <p:cxnSp>
        <p:nvCxnSpPr>
          <p:cNvPr id="35" name="Straight Arrow Connector 34"/>
          <p:cNvCxnSpPr>
            <a:stCxn id="19" idx="2"/>
          </p:cNvCxnSpPr>
          <p:nvPr/>
        </p:nvCxnSpPr>
        <p:spPr>
          <a:xfrm>
            <a:off x="4070350" y="3541713"/>
            <a:ext cx="384175" cy="26828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</p:cNvCxnSpPr>
          <p:nvPr/>
        </p:nvCxnSpPr>
        <p:spPr>
          <a:xfrm flipH="1">
            <a:off x="5943600" y="3308350"/>
            <a:ext cx="0" cy="50165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4" idx="2"/>
          </p:cNvCxnSpPr>
          <p:nvPr/>
        </p:nvCxnSpPr>
        <p:spPr>
          <a:xfrm flipH="1">
            <a:off x="7512050" y="3505200"/>
            <a:ext cx="700088" cy="30480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3" idx="0"/>
          </p:cNvCxnSpPr>
          <p:nvPr/>
        </p:nvCxnSpPr>
        <p:spPr>
          <a:xfrm flipH="1" flipV="1">
            <a:off x="6477000" y="5334000"/>
            <a:ext cx="34925" cy="53340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08" name="TextBox 24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9" grpId="0"/>
      <p:bldP spid="20" grpId="0"/>
      <p:bldP spid="24" grpId="0"/>
      <p:bldP spid="15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Indirect Objects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B0F0"/>
                </a:solidFill>
              </a:rPr>
              <a:t>Now you try…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91000" y="2994025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0" y="2668588"/>
            <a:ext cx="0" cy="652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2600" y="2668588"/>
            <a:ext cx="654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gives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0" y="2668588"/>
            <a:ext cx="1049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attention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670675" y="2668588"/>
            <a:ext cx="0" cy="325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54525" y="2668588"/>
            <a:ext cx="534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Lisa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6972300" y="2994025"/>
            <a:ext cx="320675" cy="458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3220914">
            <a:off x="7041357" y="3059906"/>
            <a:ext cx="501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her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5486400" y="2994025"/>
            <a:ext cx="457200" cy="655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943600" y="3649663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057900" y="3287713"/>
            <a:ext cx="790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school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8125" y="2820988"/>
            <a:ext cx="341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Lisa gives school her full attention.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7413625" y="2994025"/>
            <a:ext cx="319088" cy="458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 rot="3220914">
            <a:off x="7492207" y="3059906"/>
            <a:ext cx="48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full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191000" y="482123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34000" y="449580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4495800"/>
            <a:ext cx="908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did sing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858000" y="4495800"/>
            <a:ext cx="627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song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6670675" y="4495800"/>
            <a:ext cx="0" cy="325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454525" y="4495800"/>
            <a:ext cx="382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JB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6972300" y="4821238"/>
            <a:ext cx="320675" cy="4587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 rot="3220914">
            <a:off x="7144544" y="4887119"/>
            <a:ext cx="295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5486400" y="4821238"/>
            <a:ext cx="457200" cy="6556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943600" y="5476875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057900" y="5114925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girl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38125" y="4648200"/>
            <a:ext cx="2660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Did JB sing the girl a song?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6216650" y="5487988"/>
            <a:ext cx="320675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 rot="3220914">
            <a:off x="6288087" y="5553076"/>
            <a:ext cx="498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17440" name="TextBox 32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5" grpId="0"/>
      <p:bldP spid="31" grpId="0"/>
      <p:bldP spid="32" grpId="0"/>
      <p:bldP spid="27" grpId="0"/>
      <p:bldP spid="34" grpId="0"/>
      <p:bldP spid="36" grpId="0"/>
      <p:bldP spid="40" grpId="0"/>
      <p:bldP spid="43" grpId="0"/>
      <p:bldP spid="46" grpId="0"/>
      <p:bldP spid="47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3352800" y="2535238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0" y="2209800"/>
            <a:ext cx="0" cy="652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" y="1524000"/>
            <a:ext cx="5586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most basic form of a sentence diagram looks like this: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352800" y="4703763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4376738"/>
            <a:ext cx="0" cy="652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3400" y="3200400"/>
            <a:ext cx="6807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subject goes on the left and the predicate (verb) goes on the right.</a:t>
            </a:r>
          </a:p>
          <a:p>
            <a:endParaRPr lang="en-US"/>
          </a:p>
          <a:p>
            <a:r>
              <a:rPr lang="en-US"/>
              <a:t>Example: Artists paint.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486150" y="4376738"/>
            <a:ext cx="781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Artists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24400" y="4376738"/>
            <a:ext cx="666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paint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667000" y="5791200"/>
            <a:ext cx="100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(subject)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424488" y="5791200"/>
            <a:ext cx="1208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(predicate)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325813" y="5029200"/>
            <a:ext cx="34448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5486400" y="5029200"/>
            <a:ext cx="3444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14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uild="p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09600" y="1076325"/>
            <a:ext cx="6035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B050"/>
                </a:solidFill>
              </a:rPr>
              <a:t>Simple Subjects and Predicates (Verbs):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9200" y="2198688"/>
            <a:ext cx="160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Musicians play.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81600" y="2058988"/>
            <a:ext cx="1119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Musicians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515100" y="2058988"/>
            <a:ext cx="569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play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181600" y="2057400"/>
            <a:ext cx="2438400" cy="652463"/>
            <a:chOff x="4572000" y="2091519"/>
            <a:chExt cx="2438400" cy="65168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572000" y="2429252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791200" y="2091519"/>
              <a:ext cx="0" cy="6516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219200" y="3276600"/>
            <a:ext cx="1814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Dogs are barking.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181600" y="313690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Dogs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515100" y="3136900"/>
            <a:ext cx="1239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 barking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5181600" y="3135313"/>
            <a:ext cx="2438400" cy="652462"/>
            <a:chOff x="4572000" y="2091519"/>
            <a:chExt cx="2438400" cy="651681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4572000" y="2429251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791200" y="2091519"/>
              <a:ext cx="0" cy="6516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219200" y="4495800"/>
            <a:ext cx="3144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Mrs. Mitchell has been reading.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900613" y="4356100"/>
            <a:ext cx="1423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Mrs. Mitchell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515100" y="4356100"/>
            <a:ext cx="1795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has been reading</a:t>
            </a: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5181600" y="4354513"/>
            <a:ext cx="2438400" cy="652462"/>
            <a:chOff x="4572000" y="2091519"/>
            <a:chExt cx="2438400" cy="651681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4572000" y="2429251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791200" y="2091519"/>
              <a:ext cx="0" cy="6516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219200" y="5638800"/>
            <a:ext cx="157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 you dance?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181600" y="5499100"/>
            <a:ext cx="523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You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515100" y="5499100"/>
            <a:ext cx="104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 dance</a:t>
            </a:r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5181600" y="5497513"/>
            <a:ext cx="2438400" cy="652462"/>
            <a:chOff x="4572000" y="2091519"/>
            <a:chExt cx="2438400" cy="651681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4572000" y="2429251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791200" y="2091519"/>
              <a:ext cx="0" cy="6516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15" name="TextBox 27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32" grpId="0"/>
      <p:bldP spid="33" grpId="0"/>
      <p:bldP spid="34" grpId="0"/>
      <p:bldP spid="38" grpId="0"/>
      <p:bldP spid="39" grpId="0"/>
      <p:bldP spid="40" grpId="0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09600" y="1076325"/>
            <a:ext cx="3328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B050"/>
                </a:solidFill>
              </a:rPr>
              <a:t>Compound Subjects: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1944688"/>
            <a:ext cx="2403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Birds and butterflies fly.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876800" y="1803400"/>
            <a:ext cx="3505200" cy="663575"/>
            <a:chOff x="4800600" y="2080294"/>
            <a:chExt cx="3505200" cy="66290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858000" y="2418091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6324600" y="2080294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6324600" y="2418091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029200" y="1447800"/>
            <a:ext cx="650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Birds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953000" y="2111375"/>
            <a:ext cx="11541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butterflies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 rot="5400000">
            <a:off x="6288088" y="1971675"/>
            <a:ext cx="496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and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162800" y="1803400"/>
            <a:ext cx="412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fly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838200" y="3378200"/>
            <a:ext cx="325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John and Suzy have been flirting.</a:t>
            </a: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4876800" y="3236913"/>
            <a:ext cx="3505200" cy="663575"/>
            <a:chOff x="4800600" y="2080294"/>
            <a:chExt cx="3505200" cy="662906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6858000" y="2418090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6324600" y="2080294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6324600" y="2418090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029200" y="2881313"/>
            <a:ext cx="623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John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953000" y="3544888"/>
            <a:ext cx="606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Suzy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 rot="5400000">
            <a:off x="6288088" y="3405188"/>
            <a:ext cx="4968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and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162800" y="3236913"/>
            <a:ext cx="1828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have been flirting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838200" y="4792663"/>
            <a:ext cx="20018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Bob or Bill will play.</a:t>
            </a:r>
          </a:p>
        </p:txBody>
      </p: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4876800" y="4651375"/>
            <a:ext cx="3505200" cy="661988"/>
            <a:chOff x="4800600" y="2080294"/>
            <a:chExt cx="3505200" cy="662906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6858000" y="2417311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858000" y="2156600"/>
              <a:ext cx="0" cy="51029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6324600" y="2080294"/>
              <a:ext cx="533400" cy="3258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324600" y="2417311"/>
              <a:ext cx="533400" cy="3258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181600" y="4295775"/>
            <a:ext cx="554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Bob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170488" y="4957763"/>
            <a:ext cx="468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Bill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 rot="5400000">
            <a:off x="6353969" y="4818857"/>
            <a:ext cx="365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or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162800" y="4651375"/>
            <a:ext cx="946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will play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838200" y="6211888"/>
            <a:ext cx="286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 Matt and Mindy talking?</a:t>
            </a:r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876800" y="6070600"/>
            <a:ext cx="3505200" cy="663575"/>
            <a:chOff x="4800600" y="2080294"/>
            <a:chExt cx="3505200" cy="662906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6858000" y="2418091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 flipV="1">
              <a:off x="6324600" y="2080294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324600" y="2418091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5181600" y="5715000"/>
            <a:ext cx="641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Matt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5160963" y="6378575"/>
            <a:ext cx="782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Mindy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 rot="5400000">
            <a:off x="6288088" y="6238875"/>
            <a:ext cx="496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and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7162800" y="6070600"/>
            <a:ext cx="509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Are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7543800" y="6070600"/>
            <a:ext cx="809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talking</a:t>
            </a:r>
          </a:p>
        </p:txBody>
      </p:sp>
      <p:sp>
        <p:nvSpPr>
          <p:cNvPr id="5148" name="TextBox 91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/>
      <p:bldP spid="51" grpId="0"/>
      <p:bldP spid="22" grpId="0"/>
      <p:bldP spid="23" grpId="0"/>
      <p:bldP spid="52" grpId="0"/>
      <p:bldP spid="61" grpId="0"/>
      <p:bldP spid="62" grpId="0"/>
      <p:bldP spid="63" grpId="0"/>
      <p:bldP spid="64" grpId="0"/>
      <p:bldP spid="65" grpId="0"/>
      <p:bldP spid="74" grpId="0"/>
      <p:bldP spid="75" grpId="0"/>
      <p:bldP spid="76" grpId="0"/>
      <p:bldP spid="77" grpId="0"/>
      <p:bldP spid="78" grpId="0"/>
      <p:bldP spid="87" grpId="0"/>
      <p:bldP spid="88" grpId="0"/>
      <p:bldP spid="89" grpId="0"/>
      <p:bldP spid="90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09600" y="1076325"/>
            <a:ext cx="4689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B050"/>
                </a:solidFill>
              </a:rPr>
              <a:t>Compound Predicates (Verbs):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1944688"/>
            <a:ext cx="1828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Birds fly and soar.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 flipH="1">
            <a:off x="4876800" y="1803400"/>
            <a:ext cx="3505200" cy="663575"/>
            <a:chOff x="4800600" y="2080294"/>
            <a:chExt cx="3505200" cy="66290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858000" y="2418091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6324600" y="2080294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6324600" y="2418091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064125" y="1828800"/>
            <a:ext cx="650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Birds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7283450" y="1447800"/>
            <a:ext cx="412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fly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7283450" y="2128838"/>
            <a:ext cx="587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soar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 rot="-5400000">
            <a:off x="6511925" y="1960563"/>
            <a:ext cx="496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and</a:t>
            </a:r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838200" y="3352800"/>
            <a:ext cx="220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 swam and surfed.</a:t>
            </a:r>
          </a:p>
        </p:txBody>
      </p:sp>
      <p:grpSp>
        <p:nvGrpSpPr>
          <p:cNvPr id="5" name="Group 106"/>
          <p:cNvGrpSpPr>
            <a:grpSpLocks/>
          </p:cNvGrpSpPr>
          <p:nvPr/>
        </p:nvGrpSpPr>
        <p:grpSpPr bwMode="auto">
          <a:xfrm flipH="1">
            <a:off x="4876800" y="3211513"/>
            <a:ext cx="3505200" cy="663575"/>
            <a:chOff x="4800600" y="2080294"/>
            <a:chExt cx="3505200" cy="662906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6858000" y="2418090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 flipV="1">
              <a:off x="6324600" y="2080294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6324600" y="2418090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5064125" y="3236913"/>
            <a:ext cx="496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283450" y="2855913"/>
            <a:ext cx="731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swam</a:t>
            </a: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7283450" y="3536950"/>
            <a:ext cx="779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surfed</a:t>
            </a: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 rot="-5400000">
            <a:off x="6511925" y="3368675"/>
            <a:ext cx="496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and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838200" y="4876800"/>
            <a:ext cx="2098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 will sink or swim.</a:t>
            </a:r>
          </a:p>
        </p:txBody>
      </p:sp>
      <p:grpSp>
        <p:nvGrpSpPr>
          <p:cNvPr id="6" name="Group 119"/>
          <p:cNvGrpSpPr>
            <a:grpSpLocks/>
          </p:cNvGrpSpPr>
          <p:nvPr/>
        </p:nvGrpSpPr>
        <p:grpSpPr bwMode="auto">
          <a:xfrm flipH="1">
            <a:off x="4876800" y="4735513"/>
            <a:ext cx="3505200" cy="663575"/>
            <a:chOff x="4800600" y="2080294"/>
            <a:chExt cx="3505200" cy="662906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6858000" y="2418090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H="1" flipV="1">
              <a:off x="6324600" y="2080294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6324600" y="2418090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5064125" y="4760913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</a:t>
            </a: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283450" y="4379913"/>
            <a:ext cx="930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will sink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283450" y="5060950"/>
            <a:ext cx="11938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(will) </a:t>
            </a:r>
            <a:r>
              <a:rPr lang="en-US" dirty="0">
                <a:latin typeface="+mn-lt"/>
                <a:cs typeface="+mn-cs"/>
              </a:rPr>
              <a:t>swim</a:t>
            </a:r>
          </a:p>
        </p:txBody>
      </p:sp>
      <p:sp>
        <p:nvSpPr>
          <p:cNvPr id="131" name="TextBox 130"/>
          <p:cNvSpPr txBox="1">
            <a:spLocks noChangeArrowheads="1"/>
          </p:cNvSpPr>
          <p:nvPr/>
        </p:nvSpPr>
        <p:spPr bwMode="auto">
          <a:xfrm rot="-5400000">
            <a:off x="6577013" y="4892675"/>
            <a:ext cx="366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or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838200" y="6248400"/>
            <a:ext cx="2295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 you study or cram?</a:t>
            </a:r>
          </a:p>
        </p:txBody>
      </p:sp>
      <p:grpSp>
        <p:nvGrpSpPr>
          <p:cNvPr id="9" name="Group 132"/>
          <p:cNvGrpSpPr>
            <a:grpSpLocks/>
          </p:cNvGrpSpPr>
          <p:nvPr/>
        </p:nvGrpSpPr>
        <p:grpSpPr bwMode="auto">
          <a:xfrm flipH="1">
            <a:off x="4876800" y="6107113"/>
            <a:ext cx="3505200" cy="663575"/>
            <a:chOff x="4800600" y="2080294"/>
            <a:chExt cx="3505200" cy="662906"/>
          </a:xfrm>
        </p:grpSpPr>
        <p:cxnSp>
          <p:nvCxnSpPr>
            <p:cNvPr id="134" name="Straight Connector 133"/>
            <p:cNvCxnSpPr/>
            <p:nvPr/>
          </p:nvCxnSpPr>
          <p:spPr>
            <a:xfrm>
              <a:off x="6858000" y="2418090"/>
              <a:ext cx="1447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6858000" y="2156417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 flipV="1">
              <a:off x="6324600" y="2080294"/>
              <a:ext cx="533400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H="1">
              <a:off x="6324600" y="2418090"/>
              <a:ext cx="533400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H="1">
              <a:off x="4800600" y="2080294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4800600" y="2743200"/>
              <a:ext cx="152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6324600" y="2080294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5064125" y="6132513"/>
            <a:ext cx="522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You</a:t>
            </a: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7283450" y="5751513"/>
            <a:ext cx="1014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 study</a:t>
            </a:r>
          </a:p>
        </p:txBody>
      </p:sp>
      <p:sp>
        <p:nvSpPr>
          <p:cNvPr id="143" name="TextBox 142"/>
          <p:cNvSpPr txBox="1">
            <a:spLocks noChangeArrowheads="1"/>
          </p:cNvSpPr>
          <p:nvPr/>
        </p:nvSpPr>
        <p:spPr bwMode="auto">
          <a:xfrm>
            <a:off x="7283450" y="6432550"/>
            <a:ext cx="65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cram</a:t>
            </a:r>
          </a:p>
        </p:txBody>
      </p:sp>
      <p:sp>
        <p:nvSpPr>
          <p:cNvPr id="144" name="TextBox 143"/>
          <p:cNvSpPr txBox="1">
            <a:spLocks noChangeArrowheads="1"/>
          </p:cNvSpPr>
          <p:nvPr/>
        </p:nvSpPr>
        <p:spPr bwMode="auto">
          <a:xfrm rot="-5400000">
            <a:off x="6577013" y="6264275"/>
            <a:ext cx="366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or</a:t>
            </a:r>
          </a:p>
        </p:txBody>
      </p:sp>
      <p:sp>
        <p:nvSpPr>
          <p:cNvPr id="6171" name="TextBox 55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91" grpId="0"/>
      <p:bldP spid="92" grpId="0"/>
      <p:bldP spid="4" grpId="0"/>
      <p:bldP spid="106" grpId="0"/>
      <p:bldP spid="115" grpId="0"/>
      <p:bldP spid="116" grpId="0"/>
      <p:bldP spid="117" grpId="0"/>
      <p:bldP spid="118" grpId="0"/>
      <p:bldP spid="119" grpId="0"/>
      <p:bldP spid="128" grpId="0"/>
      <p:bldP spid="129" grpId="0"/>
      <p:bldP spid="130" grpId="0"/>
      <p:bldP spid="131" grpId="0"/>
      <p:bldP spid="132" grpId="0"/>
      <p:bldP spid="141" grpId="0"/>
      <p:bldP spid="142" grpId="0"/>
      <p:bldP spid="143" grpId="0"/>
      <p:bldP spid="1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685800" y="1076325"/>
            <a:ext cx="7772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What happens when you have</a:t>
            </a:r>
          </a:p>
          <a:p>
            <a:pPr algn="ctr"/>
            <a:r>
              <a:rPr lang="en-US" sz="2800" b="1">
                <a:solidFill>
                  <a:srgbClr val="00B050"/>
                </a:solidFill>
              </a:rPr>
              <a:t>a compound subject AND a compound predicate?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2362200"/>
            <a:ext cx="3652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Maggie and Rusty smiled and waved.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6188" y="3343275"/>
            <a:ext cx="4111625" cy="663575"/>
            <a:chOff x="1638300" y="3343428"/>
            <a:chExt cx="4113125" cy="662906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3693274" y="3343428"/>
              <a:ext cx="533595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693274" y="3681225"/>
              <a:ext cx="533595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226869" y="3343428"/>
              <a:ext cx="152455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226869" y="4006334"/>
              <a:ext cx="152455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4226869" y="3343428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696451" y="3419551"/>
              <a:ext cx="0" cy="5106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 flipV="1">
              <a:off x="3162856" y="3343428"/>
              <a:ext cx="533595" cy="325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3162856" y="3681225"/>
              <a:ext cx="533595" cy="3251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1638300" y="3343428"/>
              <a:ext cx="152455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1638300" y="4006334"/>
              <a:ext cx="152455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162856" y="3343428"/>
              <a:ext cx="0" cy="66290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76538" y="3017838"/>
            <a:ext cx="881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Maggie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776538" y="3643313"/>
            <a:ext cx="700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Rusty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426075" y="3017838"/>
            <a:ext cx="801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smiled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426075" y="3643313"/>
            <a:ext cx="793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waved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-5400000">
            <a:off x="4685506" y="3505994"/>
            <a:ext cx="498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and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 rot="5400000">
            <a:off x="3960019" y="3512344"/>
            <a:ext cx="498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and</a:t>
            </a:r>
          </a:p>
        </p:txBody>
      </p:sp>
      <p:sp>
        <p:nvSpPr>
          <p:cNvPr id="7179" name="TextBox 22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67" grpId="0"/>
      <p:bldP spid="68" grpId="0"/>
      <p:bldP spid="69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0" y="9144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And what do you do with words that modify?</a:t>
            </a:r>
          </a:p>
          <a:p>
            <a:pPr algn="ctr"/>
            <a:r>
              <a:rPr lang="en-US" sz="2800">
                <a:solidFill>
                  <a:srgbClr val="00B050"/>
                </a:solidFill>
              </a:rPr>
              <a:t>(Like adjectives, adverbs, articles, possessive pronouns, etc.)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2362200"/>
            <a:ext cx="3989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Many famous athletes practice regularly.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819400" y="329723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72000" y="297180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76600" y="2971800"/>
            <a:ext cx="938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athletes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24400" y="2971800"/>
            <a:ext cx="93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practice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082925" y="32972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778250" y="32972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24450" y="32972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 rot="3672368">
            <a:off x="3177381" y="3604419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Many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 rot="3672368">
            <a:off x="3762375" y="3605213"/>
            <a:ext cx="879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famous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 rot="3672368">
            <a:off x="5045869" y="3604419"/>
            <a:ext cx="1009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regularly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838200" y="4495800"/>
            <a:ext cx="4075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marathon runner moves very quickly.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819400" y="543083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572000" y="510540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276600" y="5105400"/>
            <a:ext cx="82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runner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724400" y="5105400"/>
            <a:ext cx="796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moves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3082925" y="54308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8250" y="54308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367338" y="57356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 rot="3672368">
            <a:off x="3267869" y="5738019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 rot="3672368">
            <a:off x="3649663" y="5738813"/>
            <a:ext cx="1104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marathon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 rot="3672368">
            <a:off x="5499100" y="6043613"/>
            <a:ext cx="587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very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5683250" y="543083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 rot="3672368">
            <a:off x="5688012" y="5738813"/>
            <a:ext cx="841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quickly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0" y="18288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</a:rPr>
              <a:t>Place them on a slanted line below the word they modify.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67338" y="5735638"/>
            <a:ext cx="4794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21" name="TextBox 29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37" grpId="0"/>
      <p:bldP spid="38" grpId="0"/>
      <p:bldP spid="39" grpId="0"/>
      <p:bldP spid="41" grpId="0"/>
      <p:bldP spid="44" grpId="0"/>
      <p:bldP spid="45" grpId="0"/>
      <p:bldP spid="49" grpId="0"/>
      <p:bldP spid="51" grpId="0"/>
      <p:bldP spid="52" grpId="0"/>
      <p:bldP spid="54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0" y="9144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And what do you do with words that modify?</a:t>
            </a:r>
          </a:p>
          <a:p>
            <a:pPr algn="ctr"/>
            <a:r>
              <a:rPr lang="en-US" sz="2800">
                <a:solidFill>
                  <a:srgbClr val="00B050"/>
                </a:solidFill>
              </a:rPr>
              <a:t>(Like adjectives, adverbs, articles, possessive pronouns, etc.)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0" y="28956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B050"/>
                </a:solidFill>
              </a:rPr>
              <a:t>Now you try: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838200" y="3295650"/>
            <a:ext cx="3706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good students always study hard.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819400" y="423068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572000" y="3905250"/>
            <a:ext cx="0" cy="652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276600" y="3905250"/>
            <a:ext cx="993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students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724400" y="3905250"/>
            <a:ext cx="69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study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3082925" y="423068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8250" y="423068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00600" y="423068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 rot="3672368">
            <a:off x="3267869" y="4537869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 rot="3672368">
            <a:off x="3873500" y="4538663"/>
            <a:ext cx="657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good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 rot="3672368">
            <a:off x="4795838" y="4537075"/>
            <a:ext cx="862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always 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5683250" y="4230688"/>
            <a:ext cx="533400" cy="96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 rot="3672368">
            <a:off x="5800725" y="4538663"/>
            <a:ext cx="6159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hard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0" y="18288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F0"/>
                </a:solidFill>
              </a:rPr>
              <a:t>Place them on a slanted line below the word they modify.</a:t>
            </a:r>
          </a:p>
        </p:txBody>
      </p:sp>
      <p:sp>
        <p:nvSpPr>
          <p:cNvPr id="9234" name="TextBox 18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/>
      <p:bldP spid="45" grpId="0"/>
      <p:bldP spid="49" grpId="0"/>
      <p:bldP spid="51" grpId="0"/>
      <p:bldP spid="52" grpId="0"/>
      <p:bldP spid="54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0" y="10763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</a:rPr>
              <a:t>What about objects and subject complements?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288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F0"/>
                </a:solidFill>
              </a:rPr>
              <a:t>Subject Complements:</a:t>
            </a:r>
            <a:r>
              <a:rPr lang="en-US" sz="2800">
                <a:solidFill>
                  <a:srgbClr val="00B0F0"/>
                </a:solidFill>
              </a:rPr>
              <a:t> Draw a </a:t>
            </a:r>
            <a:r>
              <a:rPr lang="en-US" sz="2800" u="sng">
                <a:solidFill>
                  <a:srgbClr val="00B0F0"/>
                </a:solidFill>
              </a:rPr>
              <a:t>slanted</a:t>
            </a:r>
            <a:r>
              <a:rPr lang="en-US" sz="2800">
                <a:solidFill>
                  <a:srgbClr val="00B0F0"/>
                </a:solidFill>
              </a:rPr>
              <a:t> line </a:t>
            </a:r>
            <a:r>
              <a:rPr lang="en-US" sz="2800" i="1">
                <a:solidFill>
                  <a:srgbClr val="00B0F0"/>
                </a:solidFill>
              </a:rPr>
              <a:t>that does </a:t>
            </a:r>
            <a:r>
              <a:rPr lang="en-US" sz="2800" i="1" u="sng">
                <a:solidFill>
                  <a:srgbClr val="00B0F0"/>
                </a:solidFill>
              </a:rPr>
              <a:t>not</a:t>
            </a:r>
            <a:r>
              <a:rPr lang="en-US" sz="2800" i="1">
                <a:solidFill>
                  <a:srgbClr val="00B0F0"/>
                </a:solidFill>
              </a:rPr>
              <a:t> cross the horizontal line </a:t>
            </a:r>
            <a:r>
              <a:rPr lang="en-US" sz="2800">
                <a:solidFill>
                  <a:srgbClr val="00B0F0"/>
                </a:solidFill>
              </a:rPr>
              <a:t>after the verb.</a:t>
            </a:r>
            <a:endParaRPr lang="en-US" sz="2800" b="1">
              <a:solidFill>
                <a:srgbClr val="00B0F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819400" y="3557588"/>
            <a:ext cx="3505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62400" y="3230563"/>
            <a:ext cx="0" cy="652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03813" y="3214688"/>
            <a:ext cx="153987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33600" y="4887913"/>
            <a:ext cx="1003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(subject)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25888" y="5116513"/>
            <a:ext cx="1408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(linking verb)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792413" y="4125913"/>
            <a:ext cx="34448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643438" y="4354513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91200" y="4887913"/>
            <a:ext cx="2208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(subject complement)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019800" y="4125913"/>
            <a:ext cx="34448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638800" y="2401888"/>
            <a:ext cx="2293938" cy="676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011738" y="3078163"/>
            <a:ext cx="384175" cy="64452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0" y="57150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B0F0"/>
                </a:solidFill>
              </a:rPr>
              <a:t>There are </a:t>
            </a:r>
            <a:r>
              <a:rPr lang="en-US" sz="2800" b="1">
                <a:solidFill>
                  <a:srgbClr val="00B0F0"/>
                </a:solidFill>
              </a:rPr>
              <a:t>TWO</a:t>
            </a:r>
            <a:r>
              <a:rPr lang="en-US" sz="2800">
                <a:solidFill>
                  <a:srgbClr val="00B0F0"/>
                </a:solidFill>
              </a:rPr>
              <a:t> types of subject complements:</a:t>
            </a:r>
          </a:p>
          <a:p>
            <a:r>
              <a:rPr lang="en-US" sz="2800" u="sng">
                <a:solidFill>
                  <a:srgbClr val="00B0F0"/>
                </a:solidFill>
              </a:rPr>
              <a:t>Predicate Nouns</a:t>
            </a:r>
            <a:r>
              <a:rPr lang="en-US" sz="2800">
                <a:solidFill>
                  <a:srgbClr val="00B0F0"/>
                </a:solidFill>
              </a:rPr>
              <a:t> and </a:t>
            </a:r>
            <a:r>
              <a:rPr lang="en-US" sz="2800" u="sng">
                <a:solidFill>
                  <a:srgbClr val="00B0F0"/>
                </a:solidFill>
              </a:rPr>
              <a:t>Predicate Adjectives</a:t>
            </a:r>
          </a:p>
        </p:txBody>
      </p:sp>
      <p:sp>
        <p:nvSpPr>
          <p:cNvPr id="10256" name="TextBox 16"/>
          <p:cNvSpPr txBox="1">
            <a:spLocks noChangeArrowheads="1"/>
          </p:cNvSpPr>
          <p:nvPr/>
        </p:nvSpPr>
        <p:spPr bwMode="auto">
          <a:xfrm>
            <a:off x="1531938" y="0"/>
            <a:ext cx="608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u="sng"/>
              <a:t>Sentence Diagramming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0" grpId="0"/>
      <p:bldP spid="24" grpId="0"/>
      <p:bldP spid="12" grpId="0" animBg="1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690</Words>
  <Application>Microsoft Office PowerPoint</Application>
  <PresentationFormat>On-screen Show (4:3)</PresentationFormat>
  <Paragraphs>229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Arial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Christie</dc:creator>
  <cp:lastModifiedBy>kerrie kern</cp:lastModifiedBy>
  <cp:revision>51</cp:revision>
  <dcterms:created xsi:type="dcterms:W3CDTF">2010-06-02T04:57:57Z</dcterms:created>
  <dcterms:modified xsi:type="dcterms:W3CDTF">2011-10-10T16:51:59Z</dcterms:modified>
</cp:coreProperties>
</file>