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8F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5" d="100"/>
          <a:sy n="105" d="100"/>
        </p:scale>
        <p:origin x="-14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1355F40-F84D-499D-9DC9-4E3585A40E7A}" type="datetimeFigureOut">
              <a:rPr lang="en-US" smtClean="0"/>
              <a:t>3/10/2008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55019AE-A4D1-42CA-ABCD-140E07339BE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1355F40-F84D-499D-9DC9-4E3585A40E7A}" type="datetimeFigureOut">
              <a:rPr lang="en-US" smtClean="0"/>
              <a:t>3/10/2008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5019AE-A4D1-42CA-ABCD-140E07339BE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1355F40-F84D-499D-9DC9-4E3585A40E7A}" type="datetimeFigureOut">
              <a:rPr lang="en-US" smtClean="0"/>
              <a:t>3/10/2008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5019AE-A4D1-42CA-ABCD-140E07339BE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1355F40-F84D-499D-9DC9-4E3585A40E7A}" type="datetimeFigureOut">
              <a:rPr lang="en-US" smtClean="0"/>
              <a:t>3/10/2008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5019AE-A4D1-42CA-ABCD-140E07339BE8}"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1355F40-F84D-499D-9DC9-4E3585A40E7A}" type="datetimeFigureOut">
              <a:rPr lang="en-US" smtClean="0"/>
              <a:t>3/10/2008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5019AE-A4D1-42CA-ABCD-140E07339BE8}"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1355F40-F84D-499D-9DC9-4E3585A40E7A}" type="datetimeFigureOut">
              <a:rPr lang="en-US" smtClean="0"/>
              <a:t>3/10/2008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55019AE-A4D1-42CA-ABCD-140E07339BE8}"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1355F40-F84D-499D-9DC9-4E3585A40E7A}" type="datetimeFigureOut">
              <a:rPr lang="en-US" smtClean="0"/>
              <a:t>3/10/2008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55019AE-A4D1-42CA-ABCD-140E07339BE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1355F40-F84D-499D-9DC9-4E3585A40E7A}" type="datetimeFigureOut">
              <a:rPr lang="en-US" smtClean="0"/>
              <a:t>3/10/2008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55019AE-A4D1-42CA-ABCD-140E07339BE8}"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1355F40-F84D-499D-9DC9-4E3585A40E7A}" type="datetimeFigureOut">
              <a:rPr lang="en-US" smtClean="0"/>
              <a:t>3/10/2008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55019AE-A4D1-42CA-ABCD-140E07339BE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1355F40-F84D-499D-9DC9-4E3585A40E7A}" type="datetimeFigureOut">
              <a:rPr lang="en-US" smtClean="0"/>
              <a:t>3/10/2008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55019AE-A4D1-42CA-ABCD-140E07339BE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1355F40-F84D-499D-9DC9-4E3585A40E7A}" type="datetimeFigureOut">
              <a:rPr lang="en-US" smtClean="0"/>
              <a:t>3/10/2008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55019AE-A4D1-42CA-ABCD-140E07339BE8}"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1355F40-F84D-499D-9DC9-4E3585A40E7A}" type="datetimeFigureOut">
              <a:rPr lang="en-US" smtClean="0"/>
              <a:t>3/10/2008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55019AE-A4D1-42CA-ABCD-140E07339BE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8000" r="-13000" b="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5867400"/>
            <a:ext cx="7924800" cy="685800"/>
          </a:xfrm>
        </p:spPr>
        <p:txBody>
          <a:bodyPr vert="horz">
            <a:noAutofit/>
          </a:bodyPr>
          <a:lstStyle/>
          <a:p>
            <a:r>
              <a:rPr lang="en-US" sz="4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By: Angela Pham</a:t>
            </a:r>
            <a:endParaRPr lang="en-US" sz="44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7" name="Rectangle 6"/>
          <p:cNvSpPr/>
          <p:nvPr/>
        </p:nvSpPr>
        <p:spPr>
          <a:xfrm>
            <a:off x="838200" y="914400"/>
            <a:ext cx="7391400" cy="892552"/>
          </a:xfrm>
          <a:prstGeom prst="rect">
            <a:avLst/>
          </a:prstGeom>
        </p:spPr>
        <p:txBody>
          <a:bodyPr vert="horz" wrap="square">
            <a:spAutoFit/>
          </a:bodyPr>
          <a:lstStyle/>
          <a:p>
            <a:pPr lvl="0" algn="ctr"/>
            <a:r>
              <a:rPr lang="en-US" sz="52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The iPod </a:t>
            </a:r>
            <a:r>
              <a:rPr lang="en-US" sz="52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Touch</a:t>
            </a:r>
            <a:endParaRPr lang="en-US" sz="52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srcRect/>
          <a:stretch>
            <a:fillRect/>
          </a:stretch>
        </p:blipFill>
        <p:spPr bwMode="auto">
          <a:xfrm>
            <a:off x="1524000" y="1066800"/>
            <a:ext cx="5791200" cy="4343400"/>
          </a:xfrm>
          <a:prstGeom prst="rect">
            <a:avLst/>
          </a:prstGeom>
          <a:noFill/>
          <a:ln w="9525">
            <a:noFill/>
            <a:miter lim="800000"/>
            <a:headEnd/>
            <a:tailEnd/>
          </a:ln>
          <a:effectLst/>
        </p:spPr>
      </p:pic>
      <p:sp>
        <p:nvSpPr>
          <p:cNvPr id="3" name="Content Placeholder 2"/>
          <p:cNvSpPr>
            <a:spLocks noGrp="1"/>
          </p:cNvSpPr>
          <p:nvPr>
            <p:ph idx="1"/>
          </p:nvPr>
        </p:nvSpPr>
        <p:spPr/>
        <p:txBody>
          <a:bodyPr/>
          <a:lstStyle/>
          <a:p>
            <a:r>
              <a:rPr lang="en-US" dirty="0" smtClean="0">
                <a:solidFill>
                  <a:schemeClr val="bg2">
                    <a:lumMod val="75000"/>
                  </a:schemeClr>
                </a:solidFill>
              </a:rPr>
              <a:t>You can go online on the iPod touch.</a:t>
            </a:r>
          </a:p>
          <a:p>
            <a:r>
              <a:rPr lang="en-US" dirty="0" smtClean="0">
                <a:solidFill>
                  <a:schemeClr val="bg2">
                    <a:lumMod val="75000"/>
                  </a:schemeClr>
                </a:solidFill>
              </a:rPr>
              <a:t>The iPod touch can hold songs, videos, or photos.</a:t>
            </a:r>
          </a:p>
          <a:p>
            <a:r>
              <a:rPr lang="en-US" dirty="0" smtClean="0">
                <a:solidFill>
                  <a:schemeClr val="bg2">
                    <a:lumMod val="75000"/>
                  </a:schemeClr>
                </a:solidFill>
              </a:rPr>
              <a:t>Apple made the iPod touch.</a:t>
            </a:r>
          </a:p>
          <a:p>
            <a:r>
              <a:rPr lang="en-US" dirty="0" smtClean="0">
                <a:solidFill>
                  <a:schemeClr val="bg2">
                    <a:lumMod val="75000"/>
                  </a:schemeClr>
                </a:solidFill>
              </a:rPr>
              <a:t>The iPod touch is expensive.</a:t>
            </a:r>
          </a:p>
          <a:p>
            <a:r>
              <a:rPr lang="en-US" dirty="0" smtClean="0">
                <a:solidFill>
                  <a:schemeClr val="bg2">
                    <a:lumMod val="75000"/>
                  </a:schemeClr>
                </a:solidFill>
              </a:rPr>
              <a:t>The iPod touch has a touch screen.</a:t>
            </a:r>
          </a:p>
          <a:p>
            <a:pPr>
              <a:buNone/>
            </a:pPr>
            <a:endParaRPr lang="en-US" dirty="0" smtClean="0"/>
          </a:p>
        </p:txBody>
      </p:sp>
      <p:sp>
        <p:nvSpPr>
          <p:cNvPr id="2" name="Title 1"/>
          <p:cNvSpPr>
            <a:spLocks noGrp="1"/>
          </p:cNvSpPr>
          <p:nvPr>
            <p:ph type="title"/>
          </p:nvPr>
        </p:nvSpPr>
        <p:spPr>
          <a:xfrm>
            <a:off x="457200" y="320040"/>
            <a:ext cx="8077200" cy="1051560"/>
          </a:xfrm>
        </p:spPr>
        <p:txBody>
          <a:bodyPr/>
          <a:lstStyle/>
          <a:p>
            <a:pPr algn="ctr"/>
            <a:r>
              <a:rPr lang="en-US" dirty="0" smtClean="0">
                <a:solidFill>
                  <a:srgbClr val="F8F8F8"/>
                </a:solidFill>
              </a:rPr>
              <a:t>What I Know</a:t>
            </a:r>
            <a:endParaRPr lang="en-US" dirty="0">
              <a:solidFill>
                <a:srgbClr val="F8F8F8"/>
              </a:solidFill>
            </a:endParaRPr>
          </a:p>
        </p:txBody>
      </p:sp>
    </p:spTree>
  </p:cSld>
  <p:clrMapOvr>
    <a:masterClrMapping/>
  </p:clrMapOvr>
  <p:transition>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1600200"/>
            <a:ext cx="5791200" cy="5257800"/>
          </a:xfrm>
        </p:spPr>
        <p:txBody>
          <a:bodyPr>
            <a:normAutofit fontScale="77500" lnSpcReduction="20000"/>
          </a:bodyPr>
          <a:lstStyle/>
          <a:p>
            <a:r>
              <a:rPr lang="en-US" dirty="0" smtClean="0"/>
              <a:t>Q: How does the touch screen work?</a:t>
            </a:r>
          </a:p>
          <a:p>
            <a:r>
              <a:rPr lang="en-US" dirty="0" smtClean="0"/>
              <a:t>A: When your finger touches the screen, you change the electrical properties of the screen. The iPod records this change as data, and it uses mathematical algorithms to translate the data into an understanding of where your fingers are.</a:t>
            </a:r>
          </a:p>
          <a:p>
            <a:pPr>
              <a:buNone/>
            </a:pPr>
            <a:endParaRPr lang="en-US" dirty="0" smtClean="0"/>
          </a:p>
          <a:p>
            <a:r>
              <a:rPr lang="en-US" dirty="0" smtClean="0"/>
              <a:t>Q: What is the difference between the iPod touch and the iPhone?</a:t>
            </a:r>
            <a:endParaRPr lang="en-US" dirty="0" smtClean="0"/>
          </a:p>
          <a:p>
            <a:r>
              <a:rPr lang="en-US" dirty="0" smtClean="0"/>
              <a:t>A: The iPhone has more on it than the iPod touch. The iPhone has a phone, camera, and Bluetooth. Also on the iPhone you will always be connected to the internet while on the iPod touch, you can only connect through a Wi-Fi connection.</a:t>
            </a:r>
          </a:p>
          <a:p>
            <a:pPr>
              <a:buNone/>
            </a:pPr>
            <a:endParaRPr lang="en-US" dirty="0"/>
          </a:p>
        </p:txBody>
      </p:sp>
      <p:sp>
        <p:nvSpPr>
          <p:cNvPr id="2" name="Title 1"/>
          <p:cNvSpPr>
            <a:spLocks noGrp="1"/>
          </p:cNvSpPr>
          <p:nvPr>
            <p:ph type="title"/>
          </p:nvPr>
        </p:nvSpPr>
        <p:spPr/>
        <p:txBody>
          <a:bodyPr>
            <a:normAutofit fontScale="90000"/>
          </a:bodyPr>
          <a:lstStyle/>
          <a:p>
            <a:pPr algn="ctr"/>
            <a:r>
              <a:rPr lang="en-US" dirty="0" smtClean="0"/>
              <a:t>What I Want to Know and </a:t>
            </a:r>
            <a:br>
              <a:rPr lang="en-US" dirty="0" smtClean="0"/>
            </a:br>
            <a:r>
              <a:rPr lang="en-US" dirty="0" smtClean="0"/>
              <a:t>What I Learned</a:t>
            </a:r>
            <a:endParaRPr lang="en-US" dirty="0"/>
          </a:p>
        </p:txBody>
      </p:sp>
      <p:pic>
        <p:nvPicPr>
          <p:cNvPr id="2052" name="Picture 4"/>
          <p:cNvPicPr>
            <a:picLocks noChangeAspect="1" noChangeArrowheads="1"/>
          </p:cNvPicPr>
          <p:nvPr/>
        </p:nvPicPr>
        <p:blipFill>
          <a:blip r:embed="rId2"/>
          <a:srcRect/>
          <a:stretch>
            <a:fillRect/>
          </a:stretch>
        </p:blipFill>
        <p:spPr bwMode="auto">
          <a:xfrm>
            <a:off x="381000" y="1524000"/>
            <a:ext cx="2895600" cy="4343400"/>
          </a:xfrm>
          <a:prstGeom prst="rect">
            <a:avLst/>
          </a:prstGeom>
          <a:noFill/>
          <a:ln w="9525">
            <a:noFill/>
            <a:miter lim="800000"/>
            <a:headEnd/>
            <a:tailEnd/>
          </a:ln>
          <a:effectLst/>
        </p:spPr>
      </p:pic>
    </p:spTree>
  </p:cSld>
  <p:clrMapOvr>
    <a:masterClrMapping/>
  </p:clrMapOvr>
  <p:transition>
    <p:blind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Untitled.jpg"/>
          <p:cNvPicPr>
            <a:picLocks noChangeAspect="1"/>
          </p:cNvPicPr>
          <p:nvPr/>
        </p:nvPicPr>
        <p:blipFill>
          <a:blip r:embed="rId2"/>
          <a:srcRect l="19369" r="30180"/>
          <a:stretch>
            <a:fillRect/>
          </a:stretch>
        </p:blipFill>
        <p:spPr>
          <a:xfrm>
            <a:off x="6629400" y="838200"/>
            <a:ext cx="2133600" cy="3371850"/>
          </a:xfrm>
          <a:prstGeom prst="rect">
            <a:avLst/>
          </a:prstGeom>
        </p:spPr>
      </p:pic>
      <p:sp>
        <p:nvSpPr>
          <p:cNvPr id="3" name="Content Placeholder 2"/>
          <p:cNvSpPr>
            <a:spLocks noGrp="1"/>
          </p:cNvSpPr>
          <p:nvPr>
            <p:ph idx="1"/>
          </p:nvPr>
        </p:nvSpPr>
        <p:spPr>
          <a:xfrm>
            <a:off x="457200" y="1460309"/>
            <a:ext cx="6553200" cy="4788091"/>
          </a:xfrm>
        </p:spPr>
        <p:txBody>
          <a:bodyPr>
            <a:normAutofit fontScale="92500" lnSpcReduction="10000"/>
          </a:bodyPr>
          <a:lstStyle/>
          <a:p>
            <a:r>
              <a:rPr lang="en-US" dirty="0" smtClean="0"/>
              <a:t>Q: What are some of the features of the iPod touch?</a:t>
            </a:r>
          </a:p>
          <a:p>
            <a:r>
              <a:rPr lang="en-US" dirty="0" smtClean="0"/>
              <a:t>A: The iPod touch has Wi-Fi capabilities, a clock, a calculator, a YouTube player, mail, Google Maps, Weather, Stocks, Notes, and it holds songs, videos, and/or photos.</a:t>
            </a:r>
          </a:p>
          <a:p>
            <a:endParaRPr lang="en-US" dirty="0" smtClean="0"/>
          </a:p>
          <a:p>
            <a:r>
              <a:rPr lang="en-US" dirty="0" smtClean="0"/>
              <a:t>Q: When you purchase an iPod touch, what other items does it come with?</a:t>
            </a:r>
          </a:p>
          <a:p>
            <a:r>
              <a:rPr lang="en-US" dirty="0" smtClean="0"/>
              <a:t>A: Earphones, a dock, a stand, USB cable, a case, and a cleaning cloth</a:t>
            </a:r>
          </a:p>
          <a:p>
            <a:pPr>
              <a:buNone/>
            </a:pPr>
            <a:endParaRPr lang="en-US" dirty="0"/>
          </a:p>
        </p:txBody>
      </p:sp>
      <p:sp>
        <p:nvSpPr>
          <p:cNvPr id="2" name="Title 1"/>
          <p:cNvSpPr>
            <a:spLocks noGrp="1"/>
          </p:cNvSpPr>
          <p:nvPr>
            <p:ph type="title"/>
          </p:nvPr>
        </p:nvSpPr>
        <p:spPr>
          <a:xfrm>
            <a:off x="457200" y="320040"/>
            <a:ext cx="8153400" cy="975360"/>
          </a:xfrm>
        </p:spPr>
        <p:txBody>
          <a:bodyPr/>
          <a:lstStyle/>
          <a:p>
            <a:pPr algn="ctr"/>
            <a:r>
              <a:rPr lang="en-US" dirty="0" smtClean="0"/>
              <a:t>Continued…</a:t>
            </a:r>
            <a:endParaRPr lang="en-US" dirty="0"/>
          </a:p>
        </p:txBody>
      </p:sp>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1"/>
            <a:ext cx="5105400" cy="4419600"/>
          </a:xfrm>
        </p:spPr>
        <p:txBody>
          <a:bodyPr/>
          <a:lstStyle/>
          <a:p>
            <a:r>
              <a:rPr lang="en-US" dirty="0" smtClean="0"/>
              <a:t>You can buy a 8GB, 16GB, or a 32GB iPod touch.</a:t>
            </a:r>
          </a:p>
          <a:p>
            <a:r>
              <a:rPr lang="en-US" dirty="0" smtClean="0"/>
              <a:t>The 8GB </a:t>
            </a:r>
            <a:r>
              <a:rPr lang="en-US" dirty="0" smtClean="0"/>
              <a:t>costs</a:t>
            </a:r>
            <a:r>
              <a:rPr lang="en-US" dirty="0" smtClean="0"/>
              <a:t> $299 and holds 1,750 songs. </a:t>
            </a:r>
          </a:p>
          <a:p>
            <a:r>
              <a:rPr lang="en-US" dirty="0" smtClean="0"/>
              <a:t>The 16GB </a:t>
            </a:r>
            <a:r>
              <a:rPr lang="en-US" dirty="0" smtClean="0"/>
              <a:t>costs</a:t>
            </a:r>
            <a:r>
              <a:rPr lang="en-US" dirty="0" smtClean="0"/>
              <a:t> $399 and holds 3,500 songs.</a:t>
            </a:r>
          </a:p>
          <a:p>
            <a:r>
              <a:rPr lang="en-US" dirty="0" smtClean="0"/>
              <a:t>The 32GB </a:t>
            </a:r>
            <a:r>
              <a:rPr lang="en-US" dirty="0" smtClean="0"/>
              <a:t>costs</a:t>
            </a:r>
            <a:r>
              <a:rPr lang="en-US" dirty="0" smtClean="0"/>
              <a:t> $499 and holds 7,000 songs.</a:t>
            </a:r>
          </a:p>
          <a:p>
            <a:endParaRPr lang="en-US" dirty="0" smtClean="0"/>
          </a:p>
          <a:p>
            <a:endParaRPr lang="en-US" dirty="0"/>
          </a:p>
        </p:txBody>
      </p:sp>
      <p:sp>
        <p:nvSpPr>
          <p:cNvPr id="2" name="Title 1"/>
          <p:cNvSpPr>
            <a:spLocks noGrp="1"/>
          </p:cNvSpPr>
          <p:nvPr>
            <p:ph type="title"/>
          </p:nvPr>
        </p:nvSpPr>
        <p:spPr>
          <a:xfrm>
            <a:off x="457200" y="381000"/>
            <a:ext cx="8229600" cy="1036638"/>
          </a:xfrm>
        </p:spPr>
        <p:txBody>
          <a:bodyPr>
            <a:normAutofit fontScale="90000"/>
          </a:bodyPr>
          <a:lstStyle/>
          <a:p>
            <a:pPr algn="ctr"/>
            <a:r>
              <a:rPr lang="en-US" dirty="0" smtClean="0"/>
              <a:t>Things to Know When Buying </a:t>
            </a:r>
            <a:br>
              <a:rPr lang="en-US" dirty="0" smtClean="0"/>
            </a:br>
            <a:r>
              <a:rPr lang="en-US" dirty="0" smtClean="0"/>
              <a:t>the iPod Touch</a:t>
            </a:r>
            <a:endParaRPr lang="en-US" dirty="0"/>
          </a:p>
        </p:txBody>
      </p:sp>
      <p:pic>
        <p:nvPicPr>
          <p:cNvPr id="4" name="Picture 2"/>
          <p:cNvPicPr>
            <a:picLocks noChangeAspect="1" noChangeArrowheads="1"/>
          </p:cNvPicPr>
          <p:nvPr/>
        </p:nvPicPr>
        <p:blipFill>
          <a:blip r:embed="rId2"/>
          <a:srcRect/>
          <a:stretch>
            <a:fillRect/>
          </a:stretch>
        </p:blipFill>
        <p:spPr bwMode="auto">
          <a:xfrm>
            <a:off x="5569890" y="3124200"/>
            <a:ext cx="3574109" cy="3733800"/>
          </a:xfrm>
          <a:prstGeom prst="rect">
            <a:avLst/>
          </a:prstGeom>
          <a:noFill/>
          <a:ln w="9525">
            <a:noFill/>
            <a:miter lim="800000"/>
            <a:headEnd/>
            <a:tailEnd/>
          </a:ln>
          <a:effectLst/>
        </p:spPr>
      </p:pic>
    </p:spTree>
  </p:cSld>
  <p:clrMapOvr>
    <a:masterClrMapping/>
  </p:clrMapOvr>
  <p:transition>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PodTouch[4].jpeg"/>
          <p:cNvPicPr>
            <a:picLocks noChangeAspect="1"/>
          </p:cNvPicPr>
          <p:nvPr/>
        </p:nvPicPr>
        <p:blipFill>
          <a:blip r:embed="rId2"/>
          <a:srcRect l="13207" r="9434"/>
          <a:stretch>
            <a:fillRect/>
          </a:stretch>
        </p:blipFill>
        <p:spPr>
          <a:xfrm>
            <a:off x="5791200" y="3880301"/>
            <a:ext cx="3276600" cy="2977699"/>
          </a:xfrm>
          <a:prstGeom prst="rect">
            <a:avLst/>
          </a:prstGeom>
        </p:spPr>
      </p:pic>
      <p:sp>
        <p:nvSpPr>
          <p:cNvPr id="3" name="Content Placeholder 2"/>
          <p:cNvSpPr>
            <a:spLocks noGrp="1"/>
          </p:cNvSpPr>
          <p:nvPr>
            <p:ph idx="1"/>
          </p:nvPr>
        </p:nvSpPr>
        <p:spPr>
          <a:xfrm>
            <a:off x="152400" y="1295400"/>
            <a:ext cx="7162800" cy="4724400"/>
          </a:xfrm>
        </p:spPr>
        <p:txBody>
          <a:bodyPr>
            <a:normAutofit fontScale="32500" lnSpcReduction="20000"/>
          </a:bodyPr>
          <a:lstStyle/>
          <a:p>
            <a:pPr>
              <a:lnSpc>
                <a:spcPct val="220000"/>
              </a:lnSpc>
              <a:buFont typeface="Wingdings" pitchFamily="2" charset="2"/>
              <a:buNone/>
            </a:pPr>
            <a:r>
              <a:rPr lang="en-US" dirty="0" smtClean="0"/>
              <a:t>“iPod Touch.” No date. Online image. </a:t>
            </a:r>
            <a:r>
              <a:rPr lang="en-US" u="sng" dirty="0" smtClean="0"/>
              <a:t>Gizmodo.</a:t>
            </a:r>
            <a:r>
              <a:rPr lang="en-US" dirty="0" smtClean="0"/>
              <a:t> </a:t>
            </a:r>
            <a:r>
              <a:rPr lang="en-US" dirty="0" smtClean="0"/>
              <a:t>10 </a:t>
            </a:r>
            <a:r>
              <a:rPr lang="en-US" dirty="0" smtClean="0"/>
              <a:t>March 2008. </a:t>
            </a:r>
            <a:r>
              <a:rPr lang="en-US" dirty="0" smtClean="0"/>
              <a:t>&lt;http</a:t>
            </a:r>
            <a:r>
              <a:rPr lang="en-US" dirty="0" smtClean="0"/>
              <a:t>://</a:t>
            </a:r>
            <a:r>
              <a:rPr lang="en-US" dirty="0" smtClean="0"/>
              <a:t>www.gizmodo.com.au/2007/09/02/ipod-touch-flat.jpg&gt;.</a:t>
            </a:r>
            <a:endParaRPr lang="en-US" dirty="0" smtClean="0"/>
          </a:p>
          <a:p>
            <a:pPr>
              <a:lnSpc>
                <a:spcPct val="220000"/>
              </a:lnSpc>
              <a:buFont typeface="Wingdings" pitchFamily="2" charset="2"/>
              <a:buNone/>
            </a:pPr>
            <a:r>
              <a:rPr lang="en-US" dirty="0" smtClean="0"/>
              <a:t>“Apple Logo.” No date. Online image. </a:t>
            </a:r>
            <a:r>
              <a:rPr lang="en-US" u="sng" dirty="0" smtClean="0"/>
              <a:t>Gizmodo.</a:t>
            </a:r>
            <a:r>
              <a:rPr lang="en-US" dirty="0" smtClean="0"/>
              <a:t> 10 March 2008. &lt;http://cache.gizmodo.com/assets/resources/2007/10/3d_Apple_Logo_102.jpg&gt;.</a:t>
            </a:r>
          </a:p>
          <a:p>
            <a:pPr>
              <a:lnSpc>
                <a:spcPct val="220000"/>
              </a:lnSpc>
              <a:buFont typeface="Wingdings" pitchFamily="2" charset="2"/>
              <a:buNone/>
            </a:pPr>
            <a:r>
              <a:rPr lang="en-US" dirty="0" smtClean="0"/>
              <a:t>“iPod Touch.” No date. Online image. </a:t>
            </a:r>
            <a:r>
              <a:rPr lang="en-US" u="sng" dirty="0" smtClean="0"/>
              <a:t>Gadgetmadness.</a:t>
            </a:r>
            <a:r>
              <a:rPr lang="en-US" dirty="0" smtClean="0"/>
              <a:t> 10 March 2008. &lt;http://www.gadgetmadness.com/archives/ipod_touch_hero_image20070905.png&gt;.</a:t>
            </a:r>
          </a:p>
          <a:p>
            <a:pPr>
              <a:lnSpc>
                <a:spcPct val="220000"/>
              </a:lnSpc>
              <a:buFont typeface="Wingdings" pitchFamily="2" charset="2"/>
              <a:buNone/>
            </a:pPr>
            <a:r>
              <a:rPr lang="en-US" dirty="0" smtClean="0"/>
              <a:t>“Apple iPod Touch.” No date. Online image. </a:t>
            </a:r>
            <a:r>
              <a:rPr lang="en-US" u="sng" dirty="0" smtClean="0"/>
              <a:t>Digitaltechnews.</a:t>
            </a:r>
            <a:r>
              <a:rPr lang="en-US" dirty="0" smtClean="0"/>
              <a:t> 10 March 2008. &lt;http://www.digitaltechnews.com/news/images/2007/09/05/ipod_touch.jpg&gt;. </a:t>
            </a:r>
          </a:p>
          <a:p>
            <a:pPr>
              <a:lnSpc>
                <a:spcPct val="220000"/>
              </a:lnSpc>
              <a:buFont typeface="Wingdings" pitchFamily="2" charset="2"/>
              <a:buNone/>
            </a:pPr>
            <a:r>
              <a:rPr lang="en-US" dirty="0" smtClean="0"/>
              <a:t>“iPod Touch.” No date. Online image. </a:t>
            </a:r>
            <a:r>
              <a:rPr lang="en-US" u="sng" dirty="0" smtClean="0"/>
              <a:t>Techgadgets.</a:t>
            </a:r>
            <a:r>
              <a:rPr lang="en-US" dirty="0" smtClean="0"/>
              <a:t> </a:t>
            </a:r>
            <a:r>
              <a:rPr lang="en-US" dirty="0" smtClean="0"/>
              <a:t>10 March 2008. </a:t>
            </a:r>
            <a:r>
              <a:rPr lang="en-US" dirty="0" smtClean="0"/>
              <a:t>&lt;http</a:t>
            </a:r>
            <a:r>
              <a:rPr lang="en-US" dirty="0" smtClean="0"/>
              <a:t>://</a:t>
            </a:r>
            <a:r>
              <a:rPr lang="en-US" dirty="0" smtClean="0"/>
              <a:t>www.techgadgets.in/images/ipod-touch-2.jpg&gt;.</a:t>
            </a:r>
          </a:p>
          <a:p>
            <a:pPr>
              <a:lnSpc>
                <a:spcPct val="220000"/>
              </a:lnSpc>
              <a:buFont typeface="Wingdings" pitchFamily="2" charset="2"/>
              <a:buNone/>
            </a:pPr>
            <a:r>
              <a:rPr lang="en-US" dirty="0" smtClean="0"/>
              <a:t>“iPod Touch Menu.” No date. Online image. </a:t>
            </a:r>
            <a:r>
              <a:rPr lang="en-US" u="sng" dirty="0" smtClean="0"/>
              <a:t>Singeo.</a:t>
            </a:r>
            <a:r>
              <a:rPr lang="en-US" dirty="0" smtClean="0"/>
              <a:t> 10 </a:t>
            </a:r>
            <a:r>
              <a:rPr lang="en-US" dirty="0" smtClean="0"/>
              <a:t>March 2008. </a:t>
            </a:r>
            <a:r>
              <a:rPr lang="en-US" dirty="0" smtClean="0"/>
              <a:t>&lt;http</a:t>
            </a:r>
            <a:r>
              <a:rPr lang="en-US" dirty="0" smtClean="0"/>
              <a:t>://</a:t>
            </a:r>
            <a:r>
              <a:rPr lang="en-US" dirty="0" smtClean="0"/>
              <a:t>www.singeo.com.sg/singeo/images/itouch1.jpg&gt;.</a:t>
            </a:r>
          </a:p>
          <a:p>
            <a:pPr>
              <a:lnSpc>
                <a:spcPct val="220000"/>
              </a:lnSpc>
              <a:buFont typeface="Wingdings" pitchFamily="2" charset="2"/>
              <a:buNone/>
            </a:pPr>
            <a:r>
              <a:rPr lang="en-US" dirty="0" smtClean="0"/>
              <a:t>“iPod Touch Finger.” No date. Online image. </a:t>
            </a:r>
            <a:r>
              <a:rPr lang="en-US" u="sng" dirty="0" smtClean="0"/>
              <a:t>Markgamis.</a:t>
            </a:r>
            <a:r>
              <a:rPr lang="en-US" dirty="0" smtClean="0"/>
              <a:t> 10 March 2008. &lt;http</a:t>
            </a:r>
            <a:r>
              <a:rPr lang="en-US" dirty="0" smtClean="0"/>
              <a:t>://</a:t>
            </a:r>
            <a:r>
              <a:rPr lang="en-US" dirty="0" smtClean="0"/>
              <a:t>markgamis.blogspot.com/2007/10/first-hand-encounter-with-ipod-touch.html&gt;.</a:t>
            </a:r>
            <a:endParaRPr lang="en-US" dirty="0" smtClean="0"/>
          </a:p>
          <a:p>
            <a:pPr>
              <a:buNone/>
            </a:pPr>
            <a:endParaRPr lang="en-US" dirty="0"/>
          </a:p>
        </p:txBody>
      </p:sp>
      <p:sp>
        <p:nvSpPr>
          <p:cNvPr id="2" name="Title 1"/>
          <p:cNvSpPr>
            <a:spLocks noGrp="1"/>
          </p:cNvSpPr>
          <p:nvPr>
            <p:ph type="title"/>
          </p:nvPr>
        </p:nvSpPr>
        <p:spPr/>
        <p:txBody>
          <a:bodyPr/>
          <a:lstStyle/>
          <a:p>
            <a:pPr algn="ctr"/>
            <a:r>
              <a:rPr lang="en-US" dirty="0" smtClean="0"/>
              <a:t>Bibliography</a:t>
            </a:r>
            <a:endParaRPr lang="en-US" dirty="0"/>
          </a:p>
        </p:txBody>
      </p:sp>
    </p:spTree>
  </p:cSld>
  <p:clrMapOvr>
    <a:masterClrMapping/>
  </p:clrMapOvr>
  <p:transition>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24200" y="1143000"/>
            <a:ext cx="5562600" cy="5334000"/>
          </a:xfrm>
        </p:spPr>
        <p:txBody>
          <a:bodyPr>
            <a:normAutofit fontScale="70000" lnSpcReduction="20000"/>
          </a:bodyPr>
          <a:lstStyle/>
          <a:p>
            <a:pPr>
              <a:lnSpc>
                <a:spcPct val="220000"/>
              </a:lnSpc>
              <a:buFont typeface="Wingdings" pitchFamily="2" charset="2"/>
              <a:buNone/>
            </a:pPr>
            <a:r>
              <a:rPr lang="en-US" sz="1300" dirty="0" smtClean="0"/>
              <a:t>“Apple Announces Major Software Upgrade for iPod Touch.” </a:t>
            </a:r>
            <a:r>
              <a:rPr lang="en-US" sz="1300" u="sng" dirty="0" smtClean="0"/>
              <a:t>M2PressWIRE</a:t>
            </a:r>
            <a:r>
              <a:rPr lang="en-US" sz="1300" dirty="0" smtClean="0"/>
              <a:t> 16 Jan. 2008. </a:t>
            </a:r>
            <a:r>
              <a:rPr lang="en-US" sz="1300" u="sng" dirty="0" smtClean="0"/>
              <a:t>Newspaper Source</a:t>
            </a:r>
            <a:r>
              <a:rPr lang="en-US" sz="1300" dirty="0" smtClean="0"/>
              <a:t>. EBSCO. Mehlville High School Library, St. Louis. 7 Feb. 2008. &lt;http://search.ebscohost.com/login.aspx?direct=true&amp;db=nfh*AN=16PU3676698858&amp;site=ehost-live&gt;.</a:t>
            </a:r>
          </a:p>
          <a:p>
            <a:pPr>
              <a:lnSpc>
                <a:spcPct val="220000"/>
              </a:lnSpc>
              <a:buFont typeface="Wingdings" pitchFamily="2" charset="2"/>
              <a:buNone/>
            </a:pPr>
            <a:r>
              <a:rPr lang="en-US" sz="1300" dirty="0" smtClean="0"/>
              <a:t>Ford, Ric. “iPod Touch.” 18 Sep. 2007. 13 Feb. 2008. &lt;http://www.macintouch.com/reviews/ipodtouch/&gt;.</a:t>
            </a:r>
          </a:p>
          <a:p>
            <a:pPr>
              <a:lnSpc>
                <a:spcPct val="220000"/>
              </a:lnSpc>
              <a:buFont typeface="Wingdings" pitchFamily="2" charset="2"/>
              <a:buNone/>
            </a:pPr>
            <a:r>
              <a:rPr lang="en-US" sz="1300" dirty="0" smtClean="0"/>
              <a:t>Goldwasser, Josh. Personal interview. 17 Feb. 2008.</a:t>
            </a:r>
          </a:p>
          <a:p>
            <a:pPr>
              <a:lnSpc>
                <a:spcPct val="220000"/>
              </a:lnSpc>
              <a:buFont typeface="Wingdings" pitchFamily="2" charset="2"/>
              <a:buNone/>
            </a:pPr>
            <a:r>
              <a:rPr lang="en-US" sz="1300" dirty="0" smtClean="0"/>
              <a:t>Kevin. “Apple iPod </a:t>
            </a:r>
            <a:r>
              <a:rPr lang="en-US" sz="1300" dirty="0" smtClean="0"/>
              <a:t>T</a:t>
            </a:r>
            <a:r>
              <a:rPr lang="en-US" sz="1300" dirty="0" smtClean="0"/>
              <a:t>ouch Review.” 8 Oct. 2007. 7 Feb. 2008. &lt;http://www.brighthand.com/default.asp?newsID=13405&gt;.</a:t>
            </a:r>
          </a:p>
          <a:p>
            <a:pPr>
              <a:lnSpc>
                <a:spcPct val="220000"/>
              </a:lnSpc>
              <a:buFont typeface="Wingdings" pitchFamily="2" charset="2"/>
              <a:buNone/>
            </a:pPr>
            <a:r>
              <a:rPr lang="en-US" sz="1300" dirty="0" smtClean="0"/>
              <a:t>Takahashi, Dean. “BRIEF: First look: Upgraded iPod Touch: First look: Upgraded iPod Touch.” </a:t>
            </a:r>
            <a:r>
              <a:rPr lang="en-US" sz="1300" u="sng" dirty="0" smtClean="0"/>
              <a:t>San Jose Mercury News (CA)</a:t>
            </a:r>
            <a:r>
              <a:rPr lang="en-US" sz="1300" dirty="0" smtClean="0"/>
              <a:t> 21 Jan. 2008. </a:t>
            </a:r>
            <a:r>
              <a:rPr lang="en-US" sz="1300" u="sng" dirty="0" smtClean="0"/>
              <a:t>Newspaper Source</a:t>
            </a:r>
            <a:r>
              <a:rPr lang="en-US" sz="1300" dirty="0" smtClean="0"/>
              <a:t>. EBSCO. Mehlville High School Library, St. Louis. 7 Feb. 2008. &lt;http://search.ebscohost.com/login.aspx?direct=true&amp;db=nfh&amp;AN=2W62W64275590112&amp;site=ehost-live&gt;.</a:t>
            </a:r>
          </a:p>
          <a:p>
            <a:pPr>
              <a:lnSpc>
                <a:spcPct val="220000"/>
              </a:lnSpc>
              <a:buFont typeface="Wingdings" pitchFamily="2" charset="2"/>
              <a:buNone/>
            </a:pPr>
            <a:r>
              <a:rPr lang="en-US" sz="1300" dirty="0" smtClean="0"/>
              <a:t>Wilson, Tracy V. “How the iPod Touch Works.” </a:t>
            </a:r>
            <a:r>
              <a:rPr lang="en-US" sz="1300" u="sng" dirty="0" smtClean="0"/>
              <a:t>Howstuffworks.com</a:t>
            </a:r>
            <a:r>
              <a:rPr lang="en-US" sz="1300" dirty="0" smtClean="0"/>
              <a:t> 11 Sep. 2007. Howstuffworks. 7. Feb. 2008. &lt;http://electronics.howstuffworks.com/ipod-touch.htm/printable&gt;.</a:t>
            </a:r>
          </a:p>
          <a:p>
            <a:pPr>
              <a:buFont typeface="Wingdings" pitchFamily="2" charset="2"/>
              <a:buNone/>
            </a:pPr>
            <a:endParaRPr lang="en-US" sz="1300" dirty="0" smtClean="0"/>
          </a:p>
          <a:p>
            <a:pPr>
              <a:buNone/>
            </a:pPr>
            <a:endParaRPr lang="en-US" sz="1300" dirty="0"/>
          </a:p>
        </p:txBody>
      </p:sp>
      <p:sp>
        <p:nvSpPr>
          <p:cNvPr id="2" name="Title 1"/>
          <p:cNvSpPr>
            <a:spLocks noGrp="1"/>
          </p:cNvSpPr>
          <p:nvPr>
            <p:ph type="title"/>
          </p:nvPr>
        </p:nvSpPr>
        <p:spPr>
          <a:xfrm>
            <a:off x="457200" y="320040"/>
            <a:ext cx="8229600" cy="975360"/>
          </a:xfrm>
        </p:spPr>
        <p:txBody>
          <a:bodyPr/>
          <a:lstStyle/>
          <a:p>
            <a:pPr algn="ctr"/>
            <a:r>
              <a:rPr lang="en-US" dirty="0" smtClean="0"/>
              <a:t>Works Cited</a:t>
            </a:r>
            <a:endParaRPr lang="en-US" dirty="0"/>
          </a:p>
        </p:txBody>
      </p:sp>
      <p:pic>
        <p:nvPicPr>
          <p:cNvPr id="5" name="Picture 3"/>
          <p:cNvPicPr>
            <a:picLocks noChangeAspect="1" noChangeArrowheads="1"/>
          </p:cNvPicPr>
          <p:nvPr/>
        </p:nvPicPr>
        <p:blipFill>
          <a:blip r:embed="rId2"/>
          <a:srcRect/>
          <a:stretch>
            <a:fillRect/>
          </a:stretch>
        </p:blipFill>
        <p:spPr bwMode="auto">
          <a:xfrm>
            <a:off x="228600" y="1981200"/>
            <a:ext cx="3041046" cy="2667000"/>
          </a:xfrm>
          <a:prstGeom prst="rect">
            <a:avLst/>
          </a:prstGeom>
          <a:noFill/>
          <a:ln w="9525">
            <a:noFill/>
            <a:miter lim="800000"/>
            <a:headEnd/>
            <a:tailEnd/>
          </a:ln>
          <a:effectLst/>
        </p:spPr>
      </p:pic>
    </p:spTree>
  </p:cSld>
  <p:clrMapOvr>
    <a:masterClrMapping/>
  </p:clrMapOvr>
  <p:transition spd="med">
    <p:comb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14">
      <a:dk1>
        <a:srgbClr val="77D5EA"/>
      </a:dk1>
      <a:lt1>
        <a:srgbClr val="000000"/>
      </a:lt1>
      <a:dk2>
        <a:srgbClr val="F8F8F8"/>
      </a:dk2>
      <a:lt2>
        <a:srgbClr val="DEF5FA"/>
      </a:lt2>
      <a:accent1>
        <a:srgbClr val="1FADCC"/>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116</TotalTime>
  <Words>655</Words>
  <Application>Microsoft Office PowerPoint</Application>
  <PresentationFormat>On-screen Show (4:3)</PresentationFormat>
  <Paragraphs>40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Concourse</vt:lpstr>
      <vt:lpstr>Slide 1</vt:lpstr>
      <vt:lpstr>What I Know</vt:lpstr>
      <vt:lpstr>What I Want to Know and  What I Learned</vt:lpstr>
      <vt:lpstr>Continued…</vt:lpstr>
      <vt:lpstr>Things to Know When Buying  the iPod Touch</vt:lpstr>
      <vt:lpstr>Bibliography</vt:lpstr>
      <vt:lpstr>Works Cited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iPod touch</dc:title>
  <dc:creator>Angela Pham</dc:creator>
  <cp:lastModifiedBy>Angela Pham</cp:lastModifiedBy>
  <cp:revision>12</cp:revision>
  <dcterms:created xsi:type="dcterms:W3CDTF">2008-03-10T20:34:45Z</dcterms:created>
  <dcterms:modified xsi:type="dcterms:W3CDTF">2008-03-10T22:31:36Z</dcterms:modified>
</cp:coreProperties>
</file>